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Lst>
  <p:notesMasterIdLst>
    <p:notesMasterId r:id="rId124"/>
  </p:notesMasterIdLst>
  <p:handoutMasterIdLst>
    <p:handoutMasterId r:id="rId125"/>
  </p:handoutMasterIdLst>
  <p:sldIdLst>
    <p:sldId id="257" r:id="rId2"/>
    <p:sldId id="647" r:id="rId3"/>
    <p:sldId id="623" r:id="rId4"/>
    <p:sldId id="311" r:id="rId5"/>
    <p:sldId id="385" r:id="rId6"/>
    <p:sldId id="312" r:id="rId7"/>
    <p:sldId id="313" r:id="rId8"/>
    <p:sldId id="621" r:id="rId9"/>
    <p:sldId id="314" r:id="rId10"/>
    <p:sldId id="316" r:id="rId11"/>
    <p:sldId id="539" r:id="rId12"/>
    <p:sldId id="624" r:id="rId13"/>
    <p:sldId id="540" r:id="rId14"/>
    <p:sldId id="625" r:id="rId15"/>
    <p:sldId id="528" r:id="rId16"/>
    <p:sldId id="513" r:id="rId17"/>
    <p:sldId id="514" r:id="rId18"/>
    <p:sldId id="553" r:id="rId19"/>
    <p:sldId id="626" r:id="rId20"/>
    <p:sldId id="627" r:id="rId21"/>
    <p:sldId id="552" r:id="rId22"/>
    <p:sldId id="515" r:id="rId23"/>
    <p:sldId id="521" r:id="rId24"/>
    <p:sldId id="628" r:id="rId25"/>
    <p:sldId id="630" r:id="rId26"/>
    <p:sldId id="631" r:id="rId27"/>
    <p:sldId id="632" r:id="rId28"/>
    <p:sldId id="633" r:id="rId29"/>
    <p:sldId id="634" r:id="rId30"/>
    <p:sldId id="639" r:id="rId31"/>
    <p:sldId id="635" r:id="rId32"/>
    <p:sldId id="636" r:id="rId33"/>
    <p:sldId id="637" r:id="rId34"/>
    <p:sldId id="638" r:id="rId35"/>
    <p:sldId id="629" r:id="rId36"/>
    <p:sldId id="617" r:id="rId37"/>
    <p:sldId id="618" r:id="rId38"/>
    <p:sldId id="619" r:id="rId39"/>
    <p:sldId id="474" r:id="rId40"/>
    <p:sldId id="391" r:id="rId41"/>
    <p:sldId id="570" r:id="rId42"/>
    <p:sldId id="573" r:id="rId43"/>
    <p:sldId id="574" r:id="rId44"/>
    <p:sldId id="575" r:id="rId45"/>
    <p:sldId id="593" r:id="rId46"/>
    <p:sldId id="579" r:id="rId47"/>
    <p:sldId id="580" r:id="rId48"/>
    <p:sldId id="581" r:id="rId49"/>
    <p:sldId id="583" r:id="rId50"/>
    <p:sldId id="584" r:id="rId51"/>
    <p:sldId id="640" r:id="rId52"/>
    <p:sldId id="585" r:id="rId53"/>
    <p:sldId id="641" r:id="rId54"/>
    <p:sldId id="642" r:id="rId55"/>
    <p:sldId id="643" r:id="rId56"/>
    <p:sldId id="644" r:id="rId57"/>
    <p:sldId id="588" r:id="rId58"/>
    <p:sldId id="645" r:id="rId59"/>
    <p:sldId id="590" r:id="rId60"/>
    <p:sldId id="646" r:id="rId61"/>
    <p:sldId id="594" r:id="rId62"/>
    <p:sldId id="595" r:id="rId63"/>
    <p:sldId id="596" r:id="rId64"/>
    <p:sldId id="597" r:id="rId65"/>
    <p:sldId id="598" r:id="rId66"/>
    <p:sldId id="599" r:id="rId67"/>
    <p:sldId id="592" r:id="rId68"/>
    <p:sldId id="576" r:id="rId69"/>
    <p:sldId id="414" r:id="rId70"/>
    <p:sldId id="415" r:id="rId71"/>
    <p:sldId id="655" r:id="rId72"/>
    <p:sldId id="416" r:id="rId73"/>
    <p:sldId id="417" r:id="rId74"/>
    <p:sldId id="656" r:id="rId75"/>
    <p:sldId id="657" r:id="rId76"/>
    <p:sldId id="468" r:id="rId77"/>
    <p:sldId id="547" r:id="rId78"/>
    <p:sldId id="548" r:id="rId79"/>
    <p:sldId id="549" r:id="rId80"/>
    <p:sldId id="550" r:id="rId81"/>
    <p:sldId id="518" r:id="rId82"/>
    <p:sldId id="661" r:id="rId83"/>
    <p:sldId id="662" r:id="rId84"/>
    <p:sldId id="571" r:id="rId85"/>
    <p:sldId id="504" r:id="rId86"/>
    <p:sldId id="602" r:id="rId87"/>
    <p:sldId id="469" r:id="rId88"/>
    <p:sldId id="600" r:id="rId89"/>
    <p:sldId id="601" r:id="rId90"/>
    <p:sldId id="418" r:id="rId91"/>
    <p:sldId id="419" r:id="rId92"/>
    <p:sldId id="420" r:id="rId93"/>
    <p:sldId id="421" r:id="rId94"/>
    <p:sldId id="498" r:id="rId95"/>
    <p:sldId id="499" r:id="rId96"/>
    <p:sldId id="500" r:id="rId97"/>
    <p:sldId id="501" r:id="rId98"/>
    <p:sldId id="502" r:id="rId99"/>
    <p:sldId id="557" r:id="rId100"/>
    <p:sldId id="505" r:id="rId101"/>
    <p:sldId id="509" r:id="rId102"/>
    <p:sldId id="510" r:id="rId103"/>
    <p:sldId id="511" r:id="rId104"/>
    <p:sldId id="506" r:id="rId105"/>
    <p:sldId id="660" r:id="rId106"/>
    <p:sldId id="648" r:id="rId107"/>
    <p:sldId id="650" r:id="rId108"/>
    <p:sldId id="649" r:id="rId109"/>
    <p:sldId id="651" r:id="rId110"/>
    <p:sldId id="304" r:id="rId111"/>
    <p:sldId id="464" r:id="rId112"/>
    <p:sldId id="652" r:id="rId113"/>
    <p:sldId id="653" r:id="rId114"/>
    <p:sldId id="603" r:id="rId115"/>
    <p:sldId id="604" r:id="rId116"/>
    <p:sldId id="465" r:id="rId117"/>
    <p:sldId id="466" r:id="rId118"/>
    <p:sldId id="467" r:id="rId119"/>
    <p:sldId id="412" r:id="rId120"/>
    <p:sldId id="658" r:id="rId121"/>
    <p:sldId id="659" r:id="rId122"/>
    <p:sldId id="413" r:id="rId1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8"/>
    <p:restoredTop sz="70070"/>
  </p:normalViewPr>
  <p:slideViewPr>
    <p:cSldViewPr>
      <p:cViewPr varScale="1">
        <p:scale>
          <a:sx n="103" d="100"/>
          <a:sy n="103" d="100"/>
        </p:scale>
        <p:origin x="1264"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44"/>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notesMaster" Target="notesMasters/notesMaster1.xml"/><Relationship Id="rId125" Type="http://schemas.openxmlformats.org/officeDocument/2006/relationships/handoutMaster" Target="handoutMasters/handoutMaster1.xml"/><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Lucida Sans" charset="0"/>
                <a:ea typeface="MS PGothic" pitchFamily="34" charset="-128"/>
                <a:cs typeface="MS PGothic" pitchFamily="34" charset="-128"/>
              </a:defRPr>
            </a:lvl1pPr>
          </a:lstStyle>
          <a:p>
            <a:pPr>
              <a:defRPr/>
            </a:pPr>
            <a:endParaRPr lang="en-US"/>
          </a:p>
        </p:txBody>
      </p:sp>
      <p:sp>
        <p:nvSpPr>
          <p:cNvPr id="295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Lucida Sans" charset="0"/>
                <a:ea typeface="MS PGothic" charset="-128"/>
              </a:defRPr>
            </a:lvl1pPr>
          </a:lstStyle>
          <a:p>
            <a:pPr>
              <a:defRPr/>
            </a:pPr>
            <a:fld id="{BB9586E3-085B-C64C-AE00-280509FE455A}" type="datetime1">
              <a:rPr lang="en-US" altLang="en-US"/>
              <a:pPr>
                <a:defRPr/>
              </a:pPr>
              <a:t>7/13/16</a:t>
            </a:fld>
            <a:endParaRPr lang="en-US" altLang="en-US"/>
          </a:p>
        </p:txBody>
      </p:sp>
      <p:sp>
        <p:nvSpPr>
          <p:cNvPr id="295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Lucida Sans" charset="0"/>
                <a:ea typeface="MS PGothic" pitchFamily="34" charset="-128"/>
                <a:cs typeface="MS PGothic" pitchFamily="34" charset="-128"/>
              </a:defRPr>
            </a:lvl1pPr>
          </a:lstStyle>
          <a:p>
            <a:pPr>
              <a:defRPr/>
            </a:pPr>
            <a:endParaRPr lang="en-US"/>
          </a:p>
        </p:txBody>
      </p:sp>
      <p:sp>
        <p:nvSpPr>
          <p:cNvPr id="295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Lucida Sans" charset="0"/>
                <a:ea typeface="MS PGothic" charset="-128"/>
              </a:defRPr>
            </a:lvl1pPr>
          </a:lstStyle>
          <a:p>
            <a:pPr>
              <a:defRPr/>
            </a:pPr>
            <a:fld id="{C8101A7A-BE18-E24B-BF97-C60FC19F2046}" type="slidenum">
              <a:rPr lang="en-US" altLang="en-US"/>
              <a:pPr>
                <a:defRPr/>
              </a:pPr>
              <a:t>‹#›</a:t>
            </a:fld>
            <a:endParaRPr lang="en-US" altLang="en-US"/>
          </a:p>
        </p:txBody>
      </p:sp>
    </p:spTree>
    <p:extLst>
      <p:ext uri="{BB962C8B-B14F-4D97-AF65-F5344CB8AC3E}">
        <p14:creationId xmlns:p14="http://schemas.microsoft.com/office/powerpoint/2010/main" val="473543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MS PGothic" charset="-128"/>
              </a:defRPr>
            </a:lvl1pPr>
          </a:lstStyle>
          <a:p>
            <a:pPr>
              <a:defRPr/>
            </a:pPr>
            <a:fld id="{FC3B92BB-7F8A-734D-9F86-1699DF6DD553}" type="slidenum">
              <a:rPr lang="en-US" altLang="en-US"/>
              <a:pPr>
                <a:defRPr/>
              </a:pPr>
              <a:t>‹#›</a:t>
            </a:fld>
            <a:endParaRPr lang="en-US" altLang="en-US"/>
          </a:p>
        </p:txBody>
      </p:sp>
    </p:spTree>
    <p:extLst>
      <p:ext uri="{BB962C8B-B14F-4D97-AF65-F5344CB8AC3E}">
        <p14:creationId xmlns:p14="http://schemas.microsoft.com/office/powerpoint/2010/main" val="1529345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9A420CA2-0033-274B-A6AD-E5D11616E8C3}" type="slidenum">
              <a:rPr lang="en-US" altLang="en-US"/>
              <a:pPr>
                <a:spcBef>
                  <a:spcPct val="0"/>
                </a:spcBef>
              </a:pPr>
              <a:t>1</a:t>
            </a:fld>
            <a:endParaRPr lang="en-US" alt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MS PGothic" charset="-128"/>
              </a:rPr>
              <a:t>This presentation is designed to be given as education by a clinciian, to both a CHILD/YOUTH PLUS PARENT(S) at the same time</a:t>
            </a:r>
          </a:p>
        </p:txBody>
      </p:sp>
    </p:spTree>
    <p:extLst>
      <p:ext uri="{BB962C8B-B14F-4D97-AF65-F5344CB8AC3E}">
        <p14:creationId xmlns:p14="http://schemas.microsoft.com/office/powerpoint/2010/main" val="26752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9115469C-467B-9341-AC25-FFD5F8B30899}" type="slidenum">
              <a:rPr lang="en-US" altLang="en-US"/>
              <a:pPr>
                <a:spcBef>
                  <a:spcPct val="0"/>
                </a:spcBef>
              </a:pPr>
              <a:t>17</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634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07E8C109-DBB2-6C47-8239-98C4554D2FBB}" type="slidenum">
              <a:rPr lang="en-US" altLang="en-US"/>
              <a:pPr>
                <a:spcBef>
                  <a:spcPct val="0"/>
                </a:spcBef>
              </a:pPr>
              <a:t>22</a:t>
            </a:fld>
            <a:endParaRPr lang="en-US" alt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a:ea typeface="MS PGothic" charset="-128"/>
              </a:rPr>
              <a:t>Sympathetic (</a:t>
            </a:r>
            <a:r>
              <a:rPr lang="ja-JP" altLang="en-US" sz="900">
                <a:ea typeface="MS PGothic" charset="-128"/>
              </a:rPr>
              <a:t>‘</a:t>
            </a:r>
            <a:r>
              <a:rPr lang="en-US" altLang="ja-JP" sz="900">
                <a:ea typeface="MS PGothic" charset="-128"/>
              </a:rPr>
              <a:t>emergency</a:t>
            </a:r>
            <a:r>
              <a:rPr lang="ja-JP" altLang="en-US" sz="900">
                <a:ea typeface="MS PGothic" charset="-128"/>
              </a:rPr>
              <a:t>’</a:t>
            </a:r>
            <a:r>
              <a:rPr lang="en-US" altLang="ja-JP" sz="900">
                <a:ea typeface="MS PGothic" charset="-128"/>
              </a:rPr>
              <a:t>) nervous system gets activated under stress</a:t>
            </a:r>
            <a:endParaRPr lang="en-US" altLang="en-US" sz="900">
              <a:ea typeface="MS PGothic" charset="-128"/>
            </a:endParaRPr>
          </a:p>
        </p:txBody>
      </p:sp>
    </p:spTree>
    <p:extLst>
      <p:ext uri="{BB962C8B-B14F-4D97-AF65-F5344CB8AC3E}">
        <p14:creationId xmlns:p14="http://schemas.microsoft.com/office/powerpoint/2010/main" val="7339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8AA4520C-13EA-064A-89BE-52D9F56ED79D}" type="slidenum">
              <a:rPr lang="en-US" altLang="en-US"/>
              <a:pPr>
                <a:spcBef>
                  <a:spcPct val="0"/>
                </a:spcBef>
              </a:pPr>
              <a:t>23</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49008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1BC625AC-5E21-024E-B6B6-86244099B58E}" type="slidenum">
              <a:rPr lang="en-US" altLang="en-US"/>
              <a:pPr>
                <a:spcBef>
                  <a:spcPct val="0"/>
                </a:spcBef>
              </a:pPr>
              <a:t>24</a:t>
            </a:fld>
            <a:endParaRPr lang="en-US" alt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9644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xfrm>
            <a:off x="1371600" y="1143000"/>
            <a:ext cx="4114800" cy="3086100"/>
          </a:xfrm>
          <a:ln/>
        </p:spPr>
      </p:sp>
      <p:sp>
        <p:nvSpPr>
          <p:cNvPr id="191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MS PGothic" charset="-128"/>
              </a:rPr>
              <a:t>Everywhere we look, we see our technologies </a:t>
            </a:r>
          </a:p>
          <a:p>
            <a:r>
              <a:rPr lang="en-US" altLang="en-US">
                <a:ea typeface="MS PGothic" charset="-128"/>
              </a:rPr>
              <a:t>But we forget that during the vast majority of human history, we didn’t have much more technology than just fire </a:t>
            </a:r>
          </a:p>
        </p:txBody>
      </p:sp>
    </p:spTree>
    <p:extLst>
      <p:ext uri="{BB962C8B-B14F-4D97-AF65-F5344CB8AC3E}">
        <p14:creationId xmlns:p14="http://schemas.microsoft.com/office/powerpoint/2010/main" val="143041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xfrm>
            <a:off x="1371600" y="1143000"/>
            <a:ext cx="4114800" cy="3086100"/>
          </a:xfrm>
          <a:ln/>
        </p:spPr>
      </p:sp>
      <p:sp>
        <p:nvSpPr>
          <p:cNvPr id="193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z="1600">
                <a:ea typeface="MS PGothic" charset="-128"/>
              </a:rPr>
              <a:t>E.g. children played outside </a:t>
            </a:r>
          </a:p>
          <a:p>
            <a:pPr lvl="1"/>
            <a:r>
              <a:rPr lang="en-US" altLang="en-US" sz="1600">
                <a:ea typeface="MS PGothic" charset="-128"/>
              </a:rPr>
              <a:t>E.g. children used their imagination </a:t>
            </a:r>
          </a:p>
          <a:p>
            <a:r>
              <a:rPr lang="en-US" altLang="en-US" sz="1600">
                <a:ea typeface="MS PGothic" charset="-128"/>
              </a:rPr>
              <a:t>We had to interact with people for our day to day activities</a:t>
            </a:r>
          </a:p>
          <a:p>
            <a:r>
              <a:rPr lang="en-US" altLang="en-US" sz="1600">
                <a:ea typeface="MS PGothic" charset="-128"/>
              </a:rPr>
              <a:t>Families ate dinner together, and spent evenings together</a:t>
            </a:r>
          </a:p>
          <a:p>
            <a:endParaRPr lang="en-US" altLang="en-US">
              <a:ea typeface="MS PGothic" charset="-128"/>
            </a:endParaRPr>
          </a:p>
        </p:txBody>
      </p:sp>
    </p:spTree>
    <p:extLst>
      <p:ext uri="{BB962C8B-B14F-4D97-AF65-F5344CB8AC3E}">
        <p14:creationId xmlns:p14="http://schemas.microsoft.com/office/powerpoint/2010/main" val="1070020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a:ln/>
        </p:spPr>
      </p:sp>
      <p:sp>
        <p:nvSpPr>
          <p:cNvPr id="195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
        <p:nvSpPr>
          <p:cNvPr id="195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1BE4729-FFA7-314F-8254-99B9B3DAC6D5}" type="slidenum">
              <a:rPr lang="en-US" altLang="en-US">
                <a:ea typeface="MS PGothic" charset="-128"/>
              </a:rPr>
              <a:pPr/>
              <a:t>28</a:t>
            </a:fld>
            <a:endParaRPr lang="en-US" altLang="en-US">
              <a:ea typeface="MS PGothic" charset="-128"/>
            </a:endParaRPr>
          </a:p>
        </p:txBody>
      </p:sp>
    </p:spTree>
    <p:extLst>
      <p:ext uri="{BB962C8B-B14F-4D97-AF65-F5344CB8AC3E}">
        <p14:creationId xmlns:p14="http://schemas.microsoft.com/office/powerpoint/2010/main" val="809744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p:nvPr>
        </p:nvSpPr>
        <p:spPr>
          <a:ln/>
        </p:spPr>
      </p:sp>
      <p:sp>
        <p:nvSpPr>
          <p:cNvPr id="197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
        <p:nvSpPr>
          <p:cNvPr id="197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BB6C270-289E-F446-8DA8-37B3E097505B}" type="slidenum">
              <a:rPr lang="en-US" altLang="en-US">
                <a:ea typeface="MS PGothic" charset="-128"/>
              </a:rPr>
              <a:pPr/>
              <a:t>29</a:t>
            </a:fld>
            <a:endParaRPr lang="en-US" altLang="en-US">
              <a:ea typeface="MS PGothic" charset="-128"/>
            </a:endParaRPr>
          </a:p>
        </p:txBody>
      </p:sp>
    </p:spTree>
    <p:extLst>
      <p:ext uri="{BB962C8B-B14F-4D97-AF65-F5344CB8AC3E}">
        <p14:creationId xmlns:p14="http://schemas.microsoft.com/office/powerpoint/2010/main" val="76488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MS PGothic" charset="-128"/>
              </a:rPr>
              <a:t>It is believed humans split from apes 6 M years ago</a:t>
            </a:r>
          </a:p>
          <a:p>
            <a:r>
              <a:rPr lang="en-US" altLang="en-US">
                <a:ea typeface="MS PGothic" charset="-128"/>
              </a:rPr>
              <a:t>50,000 years ago, cave paintings appear </a:t>
            </a:r>
          </a:p>
          <a:p>
            <a:r>
              <a:rPr lang="en-US" altLang="en-US">
                <a:ea typeface="MS PGothic" charset="-128"/>
              </a:rPr>
              <a:t>Even the first iPads was not launched until 2010</a:t>
            </a:r>
          </a:p>
          <a:p>
            <a:r>
              <a:rPr lang="en-US" altLang="en-US">
                <a:ea typeface="MS PGothic" charset="-128"/>
              </a:rPr>
              <a:t>Even the first iPhone was not launched until 2007</a:t>
            </a:r>
          </a:p>
        </p:txBody>
      </p:sp>
    </p:spTree>
    <p:extLst>
      <p:ext uri="{BB962C8B-B14F-4D97-AF65-F5344CB8AC3E}">
        <p14:creationId xmlns:p14="http://schemas.microsoft.com/office/powerpoint/2010/main" val="526612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a:xfrm>
            <a:off x="1371600" y="1143000"/>
            <a:ext cx="4114800" cy="3086100"/>
          </a:xfrm>
          <a:ln/>
        </p:spPr>
      </p:sp>
      <p:sp>
        <p:nvSpPr>
          <p:cNvPr id="201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z="1600">
                <a:ea typeface="MS PGothic" charset="-128"/>
              </a:rPr>
              <a:t>E.g. children played outside </a:t>
            </a:r>
          </a:p>
          <a:p>
            <a:pPr lvl="1"/>
            <a:r>
              <a:rPr lang="en-US" altLang="en-US" sz="1600">
                <a:ea typeface="MS PGothic" charset="-128"/>
              </a:rPr>
              <a:t>E.g. children used their imagination </a:t>
            </a:r>
          </a:p>
          <a:p>
            <a:r>
              <a:rPr lang="en-US" altLang="en-US" sz="1600">
                <a:ea typeface="MS PGothic" charset="-128"/>
              </a:rPr>
              <a:t>We had to interact with people for our day to day activities</a:t>
            </a:r>
          </a:p>
          <a:p>
            <a:r>
              <a:rPr lang="en-US" altLang="en-US" sz="1600">
                <a:ea typeface="MS PGothic" charset="-128"/>
              </a:rPr>
              <a:t>Families ate dinner together, and spent evenings together</a:t>
            </a:r>
          </a:p>
          <a:p>
            <a:endParaRPr lang="en-US" altLang="en-US">
              <a:ea typeface="MS PGothic" charset="-128"/>
            </a:endParaRPr>
          </a:p>
        </p:txBody>
      </p:sp>
    </p:spTree>
    <p:extLst>
      <p:ext uri="{BB962C8B-B14F-4D97-AF65-F5344CB8AC3E}">
        <p14:creationId xmlns:p14="http://schemas.microsoft.com/office/powerpoint/2010/main" val="99626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7AB1D1CF-8457-AA47-9BBF-AB2ED6B98978}" type="slidenum">
              <a:rPr lang="en-US" altLang="en-US"/>
              <a:pPr>
                <a:spcBef>
                  <a:spcPct val="0"/>
                </a:spcBef>
              </a:pPr>
              <a:t>4</a:t>
            </a:fld>
            <a:endParaRPr lang="en-US"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87551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p:nvPr>
        </p:nvSpPr>
        <p:spPr>
          <a:ln/>
        </p:spPr>
      </p:sp>
      <p:sp>
        <p:nvSpPr>
          <p:cNvPr id="203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
        <p:nvSpPr>
          <p:cNvPr id="203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7D6DD35-DFF1-4B4D-8E41-9101B9625A58}" type="slidenum">
              <a:rPr lang="en-US" altLang="en-US">
                <a:ea typeface="MS PGothic" charset="-128"/>
              </a:rPr>
              <a:pPr/>
              <a:t>33</a:t>
            </a:fld>
            <a:endParaRPr lang="en-US" altLang="en-US">
              <a:ea typeface="MS PGothic" charset="-128"/>
            </a:endParaRPr>
          </a:p>
        </p:txBody>
      </p:sp>
    </p:spTree>
    <p:extLst>
      <p:ext uri="{BB962C8B-B14F-4D97-AF65-F5344CB8AC3E}">
        <p14:creationId xmlns:p14="http://schemas.microsoft.com/office/powerpoint/2010/main" val="249606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a:ln/>
        </p:spPr>
      </p:sp>
      <p:sp>
        <p:nvSpPr>
          <p:cNvPr id="205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
        <p:nvSpPr>
          <p:cNvPr id="205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5C32D3C-BE0F-6240-87D6-3B960F38BFB4}" type="slidenum">
              <a:rPr lang="en-US" altLang="en-US">
                <a:ea typeface="MS PGothic" charset="-128"/>
              </a:rPr>
              <a:pPr/>
              <a:t>34</a:t>
            </a:fld>
            <a:endParaRPr lang="en-US" altLang="en-US">
              <a:ea typeface="MS PGothic" charset="-128"/>
            </a:endParaRPr>
          </a:p>
        </p:txBody>
      </p:sp>
    </p:spTree>
    <p:extLst>
      <p:ext uri="{BB962C8B-B14F-4D97-AF65-F5344CB8AC3E}">
        <p14:creationId xmlns:p14="http://schemas.microsoft.com/office/powerpoint/2010/main" val="110049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noTextEdit="1"/>
          </p:cNvSpPr>
          <p:nvPr>
            <p:ph type="sldImg"/>
          </p:nvPr>
        </p:nvSpPr>
        <p:spPr>
          <a:ln/>
        </p:spPr>
      </p:sp>
      <p:sp>
        <p:nvSpPr>
          <p:cNvPr id="207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
        <p:nvSpPr>
          <p:cNvPr id="207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BF0A584-A9C6-B34F-B37E-0398B45E852B}" type="slidenum">
              <a:rPr lang="en-US" altLang="en-US">
                <a:ea typeface="MS PGothic" charset="-128"/>
              </a:rPr>
              <a:pPr/>
              <a:t>36</a:t>
            </a:fld>
            <a:endParaRPr lang="en-US" altLang="en-US">
              <a:ea typeface="MS PGothic" charset="-128"/>
            </a:endParaRPr>
          </a:p>
        </p:txBody>
      </p:sp>
    </p:spTree>
    <p:extLst>
      <p:ext uri="{BB962C8B-B14F-4D97-AF65-F5344CB8AC3E}">
        <p14:creationId xmlns:p14="http://schemas.microsoft.com/office/powerpoint/2010/main" val="1912952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1C86EC90-F581-2C4F-AA0C-3A53E131FAC9}" type="slidenum">
              <a:rPr lang="en-US" altLang="en-US"/>
              <a:pPr>
                <a:spcBef>
                  <a:spcPct val="0"/>
                </a:spcBef>
              </a:pPr>
              <a:t>39</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21240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959B3EA1-F80A-724C-99A3-C7E1077A60BD}" type="slidenum">
              <a:rPr lang="en-US" altLang="en-US"/>
              <a:pPr>
                <a:spcBef>
                  <a:spcPct val="0"/>
                </a:spcBef>
              </a:pPr>
              <a:t>40</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299222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B984624E-E45C-2B47-B545-4304D8B023EA}" type="slidenum">
              <a:rPr lang="en-US" altLang="en-US"/>
              <a:pPr>
                <a:spcBef>
                  <a:spcPct val="0"/>
                </a:spcBef>
              </a:pPr>
              <a:t>41</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411187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ea typeface="MS PGothic" charset="-128"/>
              </a:rPr>
              <a:t>22007 Major Michelle Knight Mendes (RMC 2001) laid to rest</a:t>
            </a:r>
          </a:p>
          <a:p>
            <a:pPr eaLnBrk="1" hangingPunct="1"/>
            <a:endParaRPr lang="en-US" altLang="en-US">
              <a:ea typeface="MS PGothic" charset="-128"/>
            </a:endParaRPr>
          </a:p>
        </p:txBody>
      </p:sp>
    </p:spTree>
    <p:extLst>
      <p:ext uri="{BB962C8B-B14F-4D97-AF65-F5344CB8AC3E}">
        <p14:creationId xmlns:p14="http://schemas.microsoft.com/office/powerpoint/2010/main" val="227936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65194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8CEB82A4-6541-0C47-83C9-D1FF19549736}" type="slidenum">
              <a:rPr lang="en-US" altLang="en-US"/>
              <a:pPr>
                <a:spcBef>
                  <a:spcPct val="0"/>
                </a:spcBef>
              </a:pPr>
              <a:t>68</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723924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DA2D2B70-4F46-2441-8F98-283BC4843276}" type="slidenum">
              <a:rPr lang="en-US" altLang="en-US"/>
              <a:pPr>
                <a:spcBef>
                  <a:spcPct val="0"/>
                </a:spcBef>
              </a:pPr>
              <a:t>69</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0246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2CFB876B-B286-694C-8AFA-2616BB3512CF}" type="slidenum">
              <a:rPr lang="en-US" altLang="en-US"/>
              <a:pPr>
                <a:spcBef>
                  <a:spcPct val="0"/>
                </a:spcBef>
              </a:pPr>
              <a:t>5</a:t>
            </a:fld>
            <a:endParaRPr lang="en-US"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648782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C5B1BC41-AC6B-0B42-A767-A0B1D7E2BBFF}" type="slidenum">
              <a:rPr lang="en-US" altLang="en-US"/>
              <a:pPr>
                <a:spcBef>
                  <a:spcPct val="0"/>
                </a:spcBef>
              </a:pPr>
              <a:t>70</a:t>
            </a:fld>
            <a:endParaRPr lang="en-US"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88247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EE4E528A-E542-2D45-ACB0-D811BA22F9FA}" type="slidenum">
              <a:rPr lang="en-US" altLang="en-US"/>
              <a:pPr>
                <a:spcBef>
                  <a:spcPct val="0"/>
                </a:spcBef>
              </a:pPr>
              <a:t>71</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78427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EE4E528A-E542-2D45-ACB0-D811BA22F9FA}" type="slidenum">
              <a:rPr lang="en-US" altLang="en-US"/>
              <a:pPr>
                <a:spcBef>
                  <a:spcPct val="0"/>
                </a:spcBef>
              </a:pPr>
              <a:t>72</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40294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3FFEE10B-EC21-EE43-8AD7-EE81CFFB6ED5}" type="slidenum">
              <a:rPr lang="en-US" altLang="en-US"/>
              <a:pPr>
                <a:spcBef>
                  <a:spcPct val="0"/>
                </a:spcBef>
              </a:pPr>
              <a:t>73</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63375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EE4E528A-E542-2D45-ACB0-D811BA22F9FA}" type="slidenum">
              <a:rPr lang="en-US" altLang="en-US"/>
              <a:pPr>
                <a:spcBef>
                  <a:spcPct val="0"/>
                </a:spcBef>
              </a:pPr>
              <a:t>74</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18149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EE4E528A-E542-2D45-ACB0-D811BA22F9FA}" type="slidenum">
              <a:rPr lang="en-US" altLang="en-US"/>
              <a:pPr>
                <a:spcBef>
                  <a:spcPct val="0"/>
                </a:spcBef>
              </a:pPr>
              <a:t>75</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23685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F92C0864-9372-E148-B8F7-752FDEC28731}" type="slidenum">
              <a:rPr lang="en-US" altLang="en-US"/>
              <a:pPr>
                <a:spcBef>
                  <a:spcPct val="0"/>
                </a:spcBef>
              </a:pPr>
              <a:t>76</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185825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lgn="r" eaLnBrk="1" hangingPunct="1">
              <a:spcBef>
                <a:spcPct val="0"/>
              </a:spcBef>
            </a:pPr>
            <a:fld id="{7D362F63-B126-0145-8142-B9F0908AE137}" type="slidenum">
              <a:rPr lang="en-US" altLang="en-US"/>
              <a:pPr algn="r" eaLnBrk="1" hangingPunct="1">
                <a:spcBef>
                  <a:spcPct val="0"/>
                </a:spcBef>
              </a:pPr>
              <a:t>77</a:t>
            </a:fld>
            <a:endParaRPr lang="en-US"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MS PGothic" charset="-128"/>
              </a:rPr>
              <a:t>When things are balanced great</a:t>
            </a:r>
          </a:p>
          <a:p>
            <a:pPr eaLnBrk="1" hangingPunct="1"/>
            <a:endParaRPr lang="en-US" altLang="en-US">
              <a:ea typeface="MS PGothic" charset="-128"/>
            </a:endParaRPr>
          </a:p>
        </p:txBody>
      </p:sp>
    </p:spTree>
    <p:extLst>
      <p:ext uri="{BB962C8B-B14F-4D97-AF65-F5344CB8AC3E}">
        <p14:creationId xmlns:p14="http://schemas.microsoft.com/office/powerpoint/2010/main" val="1527321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lgn="r" eaLnBrk="1" hangingPunct="1">
              <a:spcBef>
                <a:spcPct val="0"/>
              </a:spcBef>
            </a:pPr>
            <a:fld id="{AB04F36E-144A-D74D-A360-3CE4AF75F9D2}" type="slidenum">
              <a:rPr lang="en-US" altLang="en-US"/>
              <a:pPr algn="r" eaLnBrk="1" hangingPunct="1">
                <a:spcBef>
                  <a:spcPct val="0"/>
                </a:spcBef>
              </a:pPr>
              <a:t>78</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MS PGothic" charset="-128"/>
              </a:rPr>
              <a:t>When things are balanced great</a:t>
            </a:r>
          </a:p>
          <a:p>
            <a:pPr eaLnBrk="1" hangingPunct="1"/>
            <a:endParaRPr lang="en-US" altLang="en-US">
              <a:ea typeface="MS PGothic" charset="-128"/>
            </a:endParaRPr>
          </a:p>
        </p:txBody>
      </p:sp>
    </p:spTree>
    <p:extLst>
      <p:ext uri="{BB962C8B-B14F-4D97-AF65-F5344CB8AC3E}">
        <p14:creationId xmlns:p14="http://schemas.microsoft.com/office/powerpoint/2010/main" val="812014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lgn="r" eaLnBrk="1" hangingPunct="1">
              <a:spcBef>
                <a:spcPct val="0"/>
              </a:spcBef>
            </a:pPr>
            <a:fld id="{0384F970-4D20-9B4A-85B9-73E7C4278E52}" type="slidenum">
              <a:rPr lang="en-US" altLang="en-US"/>
              <a:pPr algn="r" eaLnBrk="1" hangingPunct="1">
                <a:spcBef>
                  <a:spcPct val="0"/>
                </a:spcBef>
              </a:pPr>
              <a:t>79</a:t>
            </a:fld>
            <a:endParaRPr lang="en-US" alt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ea typeface="MS PGothic" charset="-128"/>
              </a:rPr>
              <a:t>Anxiety can occur if demands/stresses &gt;&gt; coping</a:t>
            </a:r>
          </a:p>
        </p:txBody>
      </p:sp>
    </p:spTree>
    <p:extLst>
      <p:ext uri="{BB962C8B-B14F-4D97-AF65-F5344CB8AC3E}">
        <p14:creationId xmlns:p14="http://schemas.microsoft.com/office/powerpoint/2010/main" val="26759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1DED1E7D-532A-0F44-9BB6-09237222B380}" type="slidenum">
              <a:rPr lang="en-US" altLang="en-US"/>
              <a:pPr>
                <a:spcBef>
                  <a:spcPct val="0"/>
                </a:spcBef>
              </a:pPr>
              <a:t>6</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317405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lgn="r" eaLnBrk="1" hangingPunct="1">
              <a:spcBef>
                <a:spcPct val="0"/>
              </a:spcBef>
            </a:pPr>
            <a:fld id="{8E61C2CD-7D43-824F-8379-1CDC23670840}" type="slidenum">
              <a:rPr lang="en-US" altLang="en-US"/>
              <a:pPr algn="r" eaLnBrk="1" hangingPunct="1">
                <a:spcBef>
                  <a:spcPct val="0"/>
                </a:spcBef>
              </a:pPr>
              <a:t>80</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644761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8B45E651-224B-BB4D-B383-49A0CF2C0618}" type="slidenum">
              <a:rPr lang="en-US" altLang="en-US"/>
              <a:pPr>
                <a:spcBef>
                  <a:spcPct val="0"/>
                </a:spcBef>
              </a:pPr>
              <a:t>81</a:t>
            </a:fld>
            <a:endParaRPr lang="en-US" alt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99476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6278E-86CE-3648-AF22-486C17AB676A}" type="slidenum">
              <a:rPr lang="en-US" altLang="en-US"/>
              <a:pPr/>
              <a:t>82</a:t>
            </a:fld>
            <a:endParaRPr lang="en-US" altLang="en-US"/>
          </a:p>
        </p:txBody>
      </p:sp>
      <p:sp>
        <p:nvSpPr>
          <p:cNvPr id="175106" name="Rectangle 2"/>
          <p:cNvSpPr>
            <a:spLocks noRo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99324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80BD1E6E-D1FF-7B41-81F0-B49971E0C4C1}" type="slidenum">
              <a:rPr lang="en-US" altLang="en-US"/>
              <a:pPr>
                <a:spcBef>
                  <a:spcPct val="0"/>
                </a:spcBef>
              </a:pPr>
              <a:t>84</a:t>
            </a:fld>
            <a:endParaRPr lang="en-US" alt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42879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0DF14934-2904-4F47-9F0E-E8F5D7CCA804}" type="slidenum">
              <a:rPr lang="en-US" altLang="en-US"/>
              <a:pPr>
                <a:spcBef>
                  <a:spcPct val="0"/>
                </a:spcBef>
              </a:pPr>
              <a:t>85</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05819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90A72FAA-CBDF-3640-B2B8-37EF73EAFB9D}" type="slidenum">
              <a:rPr lang="en-US" altLang="en-US"/>
              <a:pPr>
                <a:spcBef>
                  <a:spcPct val="0"/>
                </a:spcBef>
              </a:pPr>
              <a:t>86</a:t>
            </a:fld>
            <a:endParaRPr lang="en-US" alt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604141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A668735C-D3B6-1847-86BA-9F415A61124E}" type="slidenum">
              <a:rPr lang="en-US" altLang="en-US"/>
              <a:pPr>
                <a:spcBef>
                  <a:spcPct val="0"/>
                </a:spcBef>
              </a:pPr>
              <a:t>87</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MS PGothic" charset="-128"/>
              </a:rPr>
              <a:t>In order to deal with stress, first you need to know how stressed you are!</a:t>
            </a:r>
          </a:p>
          <a:p>
            <a:pPr eaLnBrk="1" hangingPunct="1"/>
            <a:r>
              <a:rPr lang="en-US" altLang="en-US">
                <a:ea typeface="MS PGothic" charset="-128"/>
              </a:rPr>
              <a:t>If you don</a:t>
            </a:r>
            <a:r>
              <a:rPr lang="ja-JP" altLang="en-US">
                <a:ea typeface="MS PGothic" charset="-128"/>
              </a:rPr>
              <a:t>’</a:t>
            </a:r>
            <a:r>
              <a:rPr lang="en-US" altLang="ja-JP">
                <a:ea typeface="MS PGothic" charset="-128"/>
              </a:rPr>
              <a:t>t realize that you</a:t>
            </a:r>
            <a:r>
              <a:rPr lang="ja-JP" altLang="en-US">
                <a:ea typeface="MS PGothic" charset="-128"/>
              </a:rPr>
              <a:t>’</a:t>
            </a:r>
            <a:r>
              <a:rPr lang="en-US" altLang="ja-JP">
                <a:ea typeface="MS PGothic" charset="-128"/>
              </a:rPr>
              <a:t>re stressed, you won</a:t>
            </a:r>
            <a:r>
              <a:rPr lang="ja-JP" altLang="en-US">
                <a:ea typeface="MS PGothic" charset="-128"/>
              </a:rPr>
              <a:t>’</a:t>
            </a:r>
            <a:r>
              <a:rPr lang="en-US" altLang="ja-JP">
                <a:ea typeface="MS PGothic" charset="-128"/>
              </a:rPr>
              <a:t>t bother dealing with it!</a:t>
            </a:r>
          </a:p>
          <a:p>
            <a:pPr eaLnBrk="1" hangingPunct="1"/>
            <a:r>
              <a:rPr lang="en-US" altLang="en-US">
                <a:ea typeface="MS PGothic" charset="-128"/>
              </a:rPr>
              <a:t>Signs we are stressed include:</a:t>
            </a:r>
          </a:p>
          <a:p>
            <a:pPr eaLnBrk="1" hangingPunct="1">
              <a:buFontTx/>
              <a:buChar char="-"/>
            </a:pPr>
            <a:r>
              <a:rPr lang="en-US" altLang="en-US">
                <a:ea typeface="MS PGothic" charset="-128"/>
              </a:rPr>
              <a:t>emotions, such as feeling like we want to fight (angry, irritable) or take flight (scared, anxious) or sad, irritated, or withdrawn</a:t>
            </a:r>
          </a:p>
          <a:p>
            <a:pPr eaLnBrk="1" hangingPunct="1">
              <a:buFontTx/>
              <a:buChar char="-"/>
            </a:pPr>
            <a:r>
              <a:rPr lang="en-US" altLang="en-US">
                <a:ea typeface="MS PGothic" charset="-128"/>
              </a:rPr>
              <a:t>feeling it physically such as headaches, feeling tired, stomach aches </a:t>
            </a:r>
          </a:p>
        </p:txBody>
      </p:sp>
    </p:spTree>
    <p:extLst>
      <p:ext uri="{BB962C8B-B14F-4D97-AF65-F5344CB8AC3E}">
        <p14:creationId xmlns:p14="http://schemas.microsoft.com/office/powerpoint/2010/main" val="498297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92042249-8984-EE44-89B0-372BC15C2996}" type="slidenum">
              <a:rPr lang="en-US" altLang="en-US"/>
              <a:pPr>
                <a:spcBef>
                  <a:spcPct val="0"/>
                </a:spcBef>
              </a:pPr>
              <a:t>88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MS PGothic" charset="-128"/>
              </a:rPr>
              <a:t>In order to deal with stress, first you need to know how stressed you are!</a:t>
            </a:r>
          </a:p>
          <a:p>
            <a:pPr eaLnBrk="1" hangingPunct="1"/>
            <a:r>
              <a:rPr lang="en-US" altLang="en-US">
                <a:ea typeface="MS PGothic" charset="-128"/>
              </a:rPr>
              <a:t>If you don</a:t>
            </a:r>
            <a:r>
              <a:rPr lang="ja-JP" altLang="en-US">
                <a:ea typeface="MS PGothic" charset="-128"/>
              </a:rPr>
              <a:t>’</a:t>
            </a:r>
            <a:r>
              <a:rPr lang="en-US" altLang="ja-JP">
                <a:ea typeface="MS PGothic" charset="-128"/>
              </a:rPr>
              <a:t>t realize that you</a:t>
            </a:r>
            <a:r>
              <a:rPr lang="ja-JP" altLang="en-US">
                <a:ea typeface="MS PGothic" charset="-128"/>
              </a:rPr>
              <a:t>’</a:t>
            </a:r>
            <a:r>
              <a:rPr lang="en-US" altLang="ja-JP">
                <a:ea typeface="MS PGothic" charset="-128"/>
              </a:rPr>
              <a:t>re stressed, you won</a:t>
            </a:r>
            <a:r>
              <a:rPr lang="ja-JP" altLang="en-US">
                <a:ea typeface="MS PGothic" charset="-128"/>
              </a:rPr>
              <a:t>’</a:t>
            </a:r>
            <a:r>
              <a:rPr lang="en-US" altLang="ja-JP">
                <a:ea typeface="MS PGothic" charset="-128"/>
              </a:rPr>
              <a:t>t bother dealing with it!</a:t>
            </a:r>
          </a:p>
          <a:p>
            <a:pPr eaLnBrk="1" hangingPunct="1"/>
            <a:r>
              <a:rPr lang="en-US" altLang="en-US">
                <a:ea typeface="MS PGothic" charset="-128"/>
              </a:rPr>
              <a:t>Signs we are stressed include:</a:t>
            </a:r>
          </a:p>
          <a:p>
            <a:pPr eaLnBrk="1" hangingPunct="1">
              <a:buFontTx/>
              <a:buChar char="-"/>
            </a:pPr>
            <a:r>
              <a:rPr lang="en-US" altLang="en-US">
                <a:ea typeface="MS PGothic" charset="-128"/>
              </a:rPr>
              <a:t>emotions, such as feeling like we want to fight (angry, irritable) or take flight (scared, anxious) or sad, irritated, or withdrawn</a:t>
            </a:r>
          </a:p>
          <a:p>
            <a:pPr eaLnBrk="1" hangingPunct="1">
              <a:buFontTx/>
              <a:buChar char="-"/>
            </a:pPr>
            <a:r>
              <a:rPr lang="en-US" altLang="en-US">
                <a:ea typeface="MS PGothic" charset="-128"/>
              </a:rPr>
              <a:t>feeling it physically such as headaches, feeling tired, stomach aches </a:t>
            </a:r>
          </a:p>
        </p:txBody>
      </p:sp>
    </p:spTree>
    <p:extLst>
      <p:ext uri="{BB962C8B-B14F-4D97-AF65-F5344CB8AC3E}">
        <p14:creationId xmlns:p14="http://schemas.microsoft.com/office/powerpoint/2010/main" val="1844216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CEC830C0-CB6E-EE4E-8B15-96279A50F990}" type="slidenum">
              <a:rPr lang="en-US" altLang="en-US"/>
              <a:pPr>
                <a:spcBef>
                  <a:spcPct val="0"/>
                </a:spcBef>
              </a:pPr>
              <a:t>89</a:t>
            </a:fld>
            <a:endParaRPr lang="en-US"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MS PGothic" charset="-128"/>
              </a:rPr>
              <a:t>In order to deal with stress, first you need to know how stressed you are!</a:t>
            </a:r>
          </a:p>
          <a:p>
            <a:pPr eaLnBrk="1" hangingPunct="1"/>
            <a:r>
              <a:rPr lang="en-US" altLang="en-US">
                <a:ea typeface="MS PGothic" charset="-128"/>
              </a:rPr>
              <a:t>If you don</a:t>
            </a:r>
            <a:r>
              <a:rPr lang="ja-JP" altLang="en-US">
                <a:ea typeface="MS PGothic" charset="-128"/>
              </a:rPr>
              <a:t>’</a:t>
            </a:r>
            <a:r>
              <a:rPr lang="en-US" altLang="ja-JP">
                <a:ea typeface="MS PGothic" charset="-128"/>
              </a:rPr>
              <a:t>t realize that you</a:t>
            </a:r>
            <a:r>
              <a:rPr lang="ja-JP" altLang="en-US">
                <a:ea typeface="MS PGothic" charset="-128"/>
              </a:rPr>
              <a:t>’</a:t>
            </a:r>
            <a:r>
              <a:rPr lang="en-US" altLang="ja-JP">
                <a:ea typeface="MS PGothic" charset="-128"/>
              </a:rPr>
              <a:t>re stressed, you won</a:t>
            </a:r>
            <a:r>
              <a:rPr lang="ja-JP" altLang="en-US">
                <a:ea typeface="MS PGothic" charset="-128"/>
              </a:rPr>
              <a:t>’</a:t>
            </a:r>
            <a:r>
              <a:rPr lang="en-US" altLang="ja-JP">
                <a:ea typeface="MS PGothic" charset="-128"/>
              </a:rPr>
              <a:t>t bother dealing with it!</a:t>
            </a:r>
          </a:p>
          <a:p>
            <a:pPr eaLnBrk="1" hangingPunct="1"/>
            <a:r>
              <a:rPr lang="en-US" altLang="en-US">
                <a:ea typeface="MS PGothic" charset="-128"/>
              </a:rPr>
              <a:t>Signs we are stressed include:</a:t>
            </a:r>
          </a:p>
          <a:p>
            <a:pPr eaLnBrk="1" hangingPunct="1">
              <a:buFontTx/>
              <a:buChar char="-"/>
            </a:pPr>
            <a:r>
              <a:rPr lang="en-US" altLang="en-US">
                <a:ea typeface="MS PGothic" charset="-128"/>
              </a:rPr>
              <a:t>emotions, such as feeling like we want to fight (angry, irritable) or take flight (scared, anxious) or sad, irritated, or withdrawn</a:t>
            </a:r>
          </a:p>
          <a:p>
            <a:pPr eaLnBrk="1" hangingPunct="1">
              <a:buFontTx/>
              <a:buChar char="-"/>
            </a:pPr>
            <a:r>
              <a:rPr lang="en-US" altLang="en-US">
                <a:ea typeface="MS PGothic" charset="-128"/>
              </a:rPr>
              <a:t>feeling it physically such as headaches, feeling tired, stomach aches </a:t>
            </a:r>
          </a:p>
        </p:txBody>
      </p:sp>
    </p:spTree>
    <p:extLst>
      <p:ext uri="{BB962C8B-B14F-4D97-AF65-F5344CB8AC3E}">
        <p14:creationId xmlns:p14="http://schemas.microsoft.com/office/powerpoint/2010/main" val="11193560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B403072C-5CC6-754F-A9AE-2866F4AEEFC2}" type="slidenum">
              <a:rPr lang="en-US" altLang="en-US"/>
              <a:pPr>
                <a:spcBef>
                  <a:spcPct val="0"/>
                </a:spcBef>
              </a:pPr>
              <a:t>90</a:t>
            </a:fld>
            <a:endParaRPr lang="en-US" alt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6061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178696FE-6CEE-6149-AFB7-737D03077714}" type="slidenum">
              <a:rPr lang="en-US" altLang="en-US"/>
              <a:pPr>
                <a:spcBef>
                  <a:spcPct val="0"/>
                </a:spcBef>
              </a:pPr>
              <a:t>7</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MS PGothic" charset="-128"/>
              </a:rPr>
              <a:t>The grocery store or the fridge!</a:t>
            </a:r>
          </a:p>
        </p:txBody>
      </p:sp>
    </p:spTree>
    <p:extLst>
      <p:ext uri="{BB962C8B-B14F-4D97-AF65-F5344CB8AC3E}">
        <p14:creationId xmlns:p14="http://schemas.microsoft.com/office/powerpoint/2010/main" val="10713672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DF498A76-9625-1143-BDB6-159BF92E42AA}" type="slidenum">
              <a:rPr lang="en-US" altLang="en-US"/>
              <a:pPr>
                <a:spcBef>
                  <a:spcPct val="0"/>
                </a:spcBef>
              </a:pPr>
              <a:t>91</a:t>
            </a:fld>
            <a:endParaRPr lang="en-US"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248597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7B2C75C0-F21F-0E4D-A513-D51B8BE9E014}" type="slidenum">
              <a:rPr lang="en-US" altLang="en-US"/>
              <a:pPr>
                <a:spcBef>
                  <a:spcPct val="0"/>
                </a:spcBef>
              </a:pPr>
              <a:t>92</a:t>
            </a:fld>
            <a:endParaRPr lang="en-US" alt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368405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69A5B453-577B-F945-B4A0-31C5F240BAF3}" type="slidenum">
              <a:rPr lang="en-US" altLang="en-US"/>
              <a:pPr>
                <a:spcBef>
                  <a:spcPct val="0"/>
                </a:spcBef>
              </a:pPr>
              <a:t>93</a:t>
            </a:fld>
            <a:endParaRPr lang="en-US" alt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081986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4F8B1D8B-A63B-B344-B9F0-0D9F5A551052}" type="slidenum">
              <a:rPr lang="en-US" altLang="en-US"/>
              <a:pPr>
                <a:spcBef>
                  <a:spcPct val="0"/>
                </a:spcBef>
              </a:pPr>
              <a:t>94</a:t>
            </a:fld>
            <a:endParaRPr lang="en-US" alt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280951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BBA99EBE-9B7A-C14A-8605-F27D45E5DFD7}" type="slidenum">
              <a:rPr lang="en-US" altLang="en-US"/>
              <a:pPr>
                <a:spcBef>
                  <a:spcPct val="0"/>
                </a:spcBef>
              </a:pPr>
              <a:t>95</a:t>
            </a:fld>
            <a:endParaRPr lang="en-US" alt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1149574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D0608719-625F-FD43-9BCC-1F1447D406D0}" type="slidenum">
              <a:rPr lang="en-US" altLang="en-US"/>
              <a:pPr>
                <a:spcBef>
                  <a:spcPct val="0"/>
                </a:spcBef>
              </a:pPr>
              <a:t>96</a:t>
            </a:fld>
            <a:endParaRPr lang="en-US" alt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411084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316EF38C-AB48-E64E-B8AC-1D8C2F7ABC23}" type="slidenum">
              <a:rPr lang="en-US" altLang="en-US"/>
              <a:pPr>
                <a:spcBef>
                  <a:spcPct val="0"/>
                </a:spcBef>
              </a:pPr>
              <a:t>97</a:t>
            </a:fld>
            <a:endParaRPr lang="en-US"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92558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60A55F14-F24E-3D42-A410-6B8EA95CE45E}" type="slidenum">
              <a:rPr lang="en-US" altLang="en-US"/>
              <a:pPr>
                <a:spcBef>
                  <a:spcPct val="0"/>
                </a:spcBef>
              </a:pPr>
              <a:t>98</a:t>
            </a:fld>
            <a:endParaRPr lang="en-US"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719075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lgn="r" eaLnBrk="1" hangingPunct="1">
              <a:spcBef>
                <a:spcPct val="0"/>
              </a:spcBef>
            </a:pPr>
            <a:fld id="{889C131F-294A-F94F-91BA-7532F3211D0E}" type="slidenum">
              <a:rPr lang="en-US" altLang="en-US"/>
              <a:pPr algn="r" eaLnBrk="1" hangingPunct="1">
                <a:spcBef>
                  <a:spcPct val="0"/>
                </a:spcBef>
              </a:pPr>
              <a:t>99</a:t>
            </a:fld>
            <a:endParaRPr lang="en-US" alt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54122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C584815A-9751-5C4E-9684-031195BC7D06}" type="slidenum">
              <a:rPr lang="en-US" altLang="en-US"/>
              <a:pPr>
                <a:spcBef>
                  <a:spcPct val="0"/>
                </a:spcBef>
              </a:pPr>
              <a:t>100</a:t>
            </a:fld>
            <a:endParaRPr lang="en-US" alt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13647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F526F066-A1F3-7142-8AFD-8D35F8EB1D5B}" type="slidenum">
              <a:rPr lang="en-US" altLang="en-US"/>
              <a:pPr>
                <a:spcBef>
                  <a:spcPct val="0"/>
                </a:spcBef>
              </a:pPr>
              <a:t>8</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MS PGothic" charset="-128"/>
              </a:rPr>
              <a:t>The grocery store or the fridge!</a:t>
            </a:r>
          </a:p>
        </p:txBody>
      </p:sp>
    </p:spTree>
    <p:extLst>
      <p:ext uri="{BB962C8B-B14F-4D97-AF65-F5344CB8AC3E}">
        <p14:creationId xmlns:p14="http://schemas.microsoft.com/office/powerpoint/2010/main" val="19662221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CDEEA436-54A1-444D-B990-91CA7FFBCFF6}" type="slidenum">
              <a:rPr lang="en-US" altLang="en-US"/>
              <a:pPr>
                <a:spcBef>
                  <a:spcPct val="0"/>
                </a:spcBef>
              </a:pPr>
              <a:t>101</a:t>
            </a:fld>
            <a:endParaRPr lang="en-US" alt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505109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FB0FC682-9439-C146-BAE3-A91C505CA45F}" type="slidenum">
              <a:rPr lang="en-US" altLang="en-US"/>
              <a:pPr>
                <a:spcBef>
                  <a:spcPct val="0"/>
                </a:spcBef>
              </a:pPr>
              <a:t>102</a:t>
            </a:fld>
            <a:endParaRPr lang="en-US" alt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108164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259B8672-0316-CA45-BACB-4ECBD3104B83}" type="slidenum">
              <a:rPr lang="en-US" altLang="en-US"/>
              <a:pPr>
                <a:spcBef>
                  <a:spcPct val="0"/>
                </a:spcBef>
              </a:pPr>
              <a:t>103</a:t>
            </a:fld>
            <a:endParaRPr lang="en-US" alt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2115935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59574CAE-448A-FA4F-8C93-F2765726867E}" type="slidenum">
              <a:rPr lang="en-US" altLang="en-US"/>
              <a:pPr>
                <a:spcBef>
                  <a:spcPct val="0"/>
                </a:spcBef>
              </a:pPr>
              <a:t>104</a:t>
            </a:fld>
            <a:endParaRPr lang="en-US" alt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127027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60A55F14-F24E-3D42-A410-6B8EA95CE45E}" type="slidenum">
              <a:rPr lang="en-US" altLang="en-US"/>
              <a:pPr>
                <a:spcBef>
                  <a:spcPct val="0"/>
                </a:spcBef>
              </a:pPr>
              <a:t>105</a:t>
            </a:fld>
            <a:endParaRPr lang="en-US"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33762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3E60BB39-1E49-824A-8B44-51CE9C9ECE06}" type="slidenum">
              <a:rPr lang="en-US" altLang="en-US"/>
              <a:pPr>
                <a:spcBef>
                  <a:spcPct val="0"/>
                </a:spcBef>
              </a:pPr>
              <a:t>108</a:t>
            </a:fld>
            <a:endParaRPr lang="en-US" alt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937140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69CFBF4A-DE7F-5E4A-9013-B122A5B56D50}" type="slidenum">
              <a:rPr lang="en-US" altLang="en-US"/>
              <a:pPr>
                <a:spcBef>
                  <a:spcPct val="0"/>
                </a:spcBef>
              </a:pPr>
              <a:t>109</a:t>
            </a:fld>
            <a:endParaRPr lang="en-US" alt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882734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69CFBF4A-DE7F-5E4A-9013-B122A5B56D50}" type="slidenum">
              <a:rPr lang="en-US" altLang="en-US"/>
              <a:pPr>
                <a:spcBef>
                  <a:spcPct val="0"/>
                </a:spcBef>
              </a:pPr>
              <a:t>110</a:t>
            </a:fld>
            <a:endParaRPr lang="en-US" alt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462251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32DED43F-370E-1A44-9AD2-05F27327B758}" type="slidenum">
              <a:rPr lang="en-US" altLang="en-US"/>
              <a:pPr>
                <a:spcBef>
                  <a:spcPct val="0"/>
                </a:spcBef>
              </a:pPr>
              <a:t>111</a:t>
            </a:fld>
            <a:endParaRPr lang="en-US" alt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104650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lgn="r" eaLnBrk="1" hangingPunct="1">
              <a:spcBef>
                <a:spcPct val="0"/>
              </a:spcBef>
            </a:pPr>
            <a:fld id="{5A3E3A86-B00B-DD4B-BFA1-EDCA9CBCE571}" type="slidenum">
              <a:rPr lang="en-US" altLang="en-US"/>
              <a:pPr algn="r" eaLnBrk="1" hangingPunct="1">
                <a:spcBef>
                  <a:spcPct val="0"/>
                </a:spcBef>
              </a:pPr>
              <a:t>114</a:t>
            </a:fld>
            <a:endParaRPr lang="en-US" alt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4764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74067839-A0BE-9C41-8214-C7E15A279F50}" type="slidenum">
              <a:rPr lang="en-US" altLang="en-US"/>
              <a:pPr>
                <a:spcBef>
                  <a:spcPct val="0"/>
                </a:spcBef>
              </a:pPr>
              <a:t>9</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8181049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4945363E-1035-D049-A055-5C7373B1DD51}" type="slidenum">
              <a:rPr lang="en-US" altLang="en-US"/>
              <a:pPr>
                <a:spcBef>
                  <a:spcPct val="0"/>
                </a:spcBef>
              </a:pPr>
              <a:t>115</a:t>
            </a:fld>
            <a:endParaRPr lang="en-US" alt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5273891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53F7599F-794C-1B45-9F61-0AC12F583CC2}" type="slidenum">
              <a:rPr lang="en-US" altLang="en-US"/>
              <a:pPr>
                <a:spcBef>
                  <a:spcPct val="0"/>
                </a:spcBef>
              </a:pPr>
              <a:t>116</a:t>
            </a:fld>
            <a:endParaRPr lang="en-US" alt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9570753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328ABAC6-0226-2349-954A-BB1299CCF6E9}" type="slidenum">
              <a:rPr lang="en-US" altLang="en-US"/>
              <a:pPr>
                <a:spcBef>
                  <a:spcPct val="0"/>
                </a:spcBef>
              </a:pPr>
              <a:t>117</a:t>
            </a:fld>
            <a:endParaRPr lang="en-US" alt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053489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CC1846A2-E5E5-5547-9400-E5F6CF02AAAB}" type="slidenum">
              <a:rPr lang="en-US" altLang="en-US"/>
              <a:pPr>
                <a:spcBef>
                  <a:spcPct val="0"/>
                </a:spcBef>
              </a:pPr>
              <a:t>118</a:t>
            </a:fld>
            <a:endParaRPr lang="en-US" alt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835708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2CCED3F3-DBAA-9342-93C7-354986203697}" type="slidenum">
              <a:rPr lang="en-US" altLang="en-US"/>
              <a:pPr>
                <a:spcBef>
                  <a:spcPct val="0"/>
                </a:spcBef>
              </a:pPr>
              <a:t>119</a:t>
            </a:fld>
            <a:endParaRPr lang="en-US" alt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893779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0ACE0E61-CED3-D948-B119-36015CFACF2B}" type="slidenum">
              <a:rPr lang="en-US" altLang="en-US"/>
              <a:pPr>
                <a:spcBef>
                  <a:spcPct val="0"/>
                </a:spcBef>
              </a:pPr>
              <a:t>122</a:t>
            </a:fld>
            <a:endParaRPr lang="en-US" alt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2286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B5349E1B-3439-B24E-B6D3-A3C29E89B01C}" type="slidenum">
              <a:rPr lang="en-US" altLang="en-US"/>
              <a:pPr>
                <a:spcBef>
                  <a:spcPct val="0"/>
                </a:spcBef>
              </a:pPr>
              <a:t>10</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MS PGothic" charset="-128"/>
              </a:rPr>
              <a:t>Yes, back in the old days we had to hunt our food!</a:t>
            </a:r>
          </a:p>
          <a:p>
            <a:pPr eaLnBrk="1" hangingPunct="1"/>
            <a:endParaRPr lang="en-US" altLang="en-US">
              <a:ea typeface="MS PGothic" charset="-128"/>
            </a:endParaRPr>
          </a:p>
          <a:p>
            <a:pPr eaLnBrk="1" hangingPunct="1"/>
            <a:r>
              <a:rPr lang="en-US" altLang="en-US">
                <a:ea typeface="MS PGothic" charset="-128"/>
              </a:rPr>
              <a:t>What traits </a:t>
            </a:r>
          </a:p>
        </p:txBody>
      </p:sp>
    </p:spTree>
    <p:extLst>
      <p:ext uri="{BB962C8B-B14F-4D97-AF65-F5344CB8AC3E}">
        <p14:creationId xmlns:p14="http://schemas.microsoft.com/office/powerpoint/2010/main" val="169946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MS PGothic" charset="-128"/>
                <a:cs typeface="Arial" charset="0"/>
              </a:defRPr>
            </a:lvl2pPr>
            <a:lvl3pPr marL="1143000" indent="-228600">
              <a:spcBef>
                <a:spcPct val="30000"/>
              </a:spcBef>
              <a:defRPr sz="1200">
                <a:solidFill>
                  <a:schemeClr val="tx1"/>
                </a:solidFill>
                <a:latin typeface="Arial" charset="0"/>
                <a:ea typeface="MS PGothic" charset="-128"/>
                <a:cs typeface="Arial" charset="0"/>
              </a:defRPr>
            </a:lvl3pPr>
            <a:lvl4pPr marL="1600200" indent="-228600">
              <a:spcBef>
                <a:spcPct val="30000"/>
              </a:spcBef>
              <a:defRPr sz="1200">
                <a:solidFill>
                  <a:schemeClr val="tx1"/>
                </a:solidFill>
                <a:latin typeface="Arial" charset="0"/>
                <a:ea typeface="MS PGothic" charset="-128"/>
                <a:cs typeface="Arial" charset="0"/>
              </a:defRPr>
            </a:lvl4pPr>
            <a:lvl5pPr marL="2057400" indent="-228600">
              <a:spcBef>
                <a:spcPct val="30000"/>
              </a:spcBef>
              <a:defRPr sz="1200">
                <a:solidFill>
                  <a:schemeClr val="tx1"/>
                </a:solidFill>
                <a:latin typeface="Arial" charset="0"/>
                <a:ea typeface="MS PGothic" charset="-128"/>
                <a:cs typeface="Arial" charset="0"/>
              </a:defRPr>
            </a:lvl5pPr>
            <a:lvl6pPr marL="2514600" indent="-228600" eaLnBrk="0" fontAlgn="base" hangingPunct="0">
              <a:spcBef>
                <a:spcPct val="30000"/>
              </a:spcBef>
              <a:spcAft>
                <a:spcPct val="0"/>
              </a:spcAft>
              <a:defRPr sz="1200">
                <a:solidFill>
                  <a:schemeClr val="tx1"/>
                </a:solidFill>
                <a:latin typeface="Arial" charset="0"/>
                <a:ea typeface="MS PGothic" charset="-128"/>
                <a:cs typeface="Arial" charset="0"/>
              </a:defRPr>
            </a:lvl6pPr>
            <a:lvl7pPr marL="2971800" indent="-228600" eaLnBrk="0" fontAlgn="base" hangingPunct="0">
              <a:spcBef>
                <a:spcPct val="30000"/>
              </a:spcBef>
              <a:spcAft>
                <a:spcPct val="0"/>
              </a:spcAft>
              <a:defRPr sz="1200">
                <a:solidFill>
                  <a:schemeClr val="tx1"/>
                </a:solidFill>
                <a:latin typeface="Arial" charset="0"/>
                <a:ea typeface="MS PGothic" charset="-128"/>
                <a:cs typeface="Arial" charset="0"/>
              </a:defRPr>
            </a:lvl7pPr>
            <a:lvl8pPr marL="3429000" indent="-228600" eaLnBrk="0" fontAlgn="base" hangingPunct="0">
              <a:spcBef>
                <a:spcPct val="30000"/>
              </a:spcBef>
              <a:spcAft>
                <a:spcPct val="0"/>
              </a:spcAft>
              <a:defRPr sz="1200">
                <a:solidFill>
                  <a:schemeClr val="tx1"/>
                </a:solidFill>
                <a:latin typeface="Arial" charset="0"/>
                <a:ea typeface="MS PGothic" charset="-128"/>
                <a:cs typeface="Arial" charset="0"/>
              </a:defRPr>
            </a:lvl8pPr>
            <a:lvl9pPr marL="3886200" indent="-228600" eaLnBrk="0" fontAlgn="base" hangingPunct="0">
              <a:spcBef>
                <a:spcPct val="30000"/>
              </a:spcBef>
              <a:spcAft>
                <a:spcPct val="0"/>
              </a:spcAft>
              <a:defRPr sz="1200">
                <a:solidFill>
                  <a:schemeClr val="tx1"/>
                </a:solidFill>
                <a:latin typeface="Arial" charset="0"/>
                <a:ea typeface="MS PGothic" charset="-128"/>
                <a:cs typeface="Arial" charset="0"/>
              </a:defRPr>
            </a:lvl9pPr>
          </a:lstStyle>
          <a:p>
            <a:pPr>
              <a:spcBef>
                <a:spcPct val="0"/>
              </a:spcBef>
            </a:pPr>
            <a:fld id="{FD1E5DB0-D60F-974C-9418-4EB0B27B5755}" type="slidenum">
              <a:rPr lang="en-US" altLang="en-US"/>
              <a:pPr>
                <a:spcBef>
                  <a:spcPct val="0"/>
                </a:spcBef>
              </a:pPr>
              <a:t>16</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4141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F5F3543-A303-0846-9E45-86ECB8CA2E92}" type="datetime1">
              <a:rPr lang="en-US" altLang="en-US"/>
              <a:pPr>
                <a:defRPr/>
              </a:pPr>
              <a:t>7/13/16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661B0C-4B15-8843-9A54-65E95822ABED}" type="slidenum">
              <a:rPr lang="en-US" altLang="en-US"/>
              <a:pPr>
                <a:defRPr/>
              </a:pPr>
              <a:t>‹#›</a:t>
            </a:fld>
            <a:endParaRPr lang="en-US" altLang="en-US"/>
          </a:p>
        </p:txBody>
      </p:sp>
    </p:spTree>
    <p:extLst>
      <p:ext uri="{BB962C8B-B14F-4D97-AF65-F5344CB8AC3E}">
        <p14:creationId xmlns:p14="http://schemas.microsoft.com/office/powerpoint/2010/main" val="23873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96E2FA-149E-0040-BBEC-5AF41104D875}" type="datetime1">
              <a:rPr lang="en-US" altLang="en-US"/>
              <a:pPr>
                <a:defRPr/>
              </a:pPr>
              <a:t>7/13/16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CACB-7800-ED40-9A13-7E44A9876971}" type="slidenum">
              <a:rPr lang="en-US" altLang="en-US"/>
              <a:pPr>
                <a:defRPr/>
              </a:pPr>
              <a:t>‹#›</a:t>
            </a:fld>
            <a:endParaRPr lang="en-US" altLang="en-US"/>
          </a:p>
        </p:txBody>
      </p:sp>
    </p:spTree>
    <p:extLst>
      <p:ext uri="{BB962C8B-B14F-4D97-AF65-F5344CB8AC3E}">
        <p14:creationId xmlns:p14="http://schemas.microsoft.com/office/powerpoint/2010/main" val="51332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2FE3555-1BCC-024F-9989-595819C4F83F}" type="datetime1">
              <a:rPr lang="en-US" altLang="en-US"/>
              <a:pPr>
                <a:defRPr/>
              </a:pPr>
              <a:t>7/13/16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1023E9-043C-B043-98DC-4454D51CA626}" type="slidenum">
              <a:rPr lang="en-US" altLang="en-US"/>
              <a:pPr>
                <a:defRPr/>
              </a:pPr>
              <a:t>‹#›</a:t>
            </a:fld>
            <a:endParaRPr lang="en-US" altLang="en-US"/>
          </a:p>
        </p:txBody>
      </p:sp>
    </p:spTree>
    <p:extLst>
      <p:ext uri="{BB962C8B-B14F-4D97-AF65-F5344CB8AC3E}">
        <p14:creationId xmlns:p14="http://schemas.microsoft.com/office/powerpoint/2010/main" val="98575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fld id="{6A29DA65-FCC0-9440-9865-7C6631C4D88F}" type="datetime1">
              <a:rPr lang="en-US" altLang="en-US"/>
              <a:pPr>
                <a:defRPr/>
              </a:pPr>
              <a:t>7/13/16</a:t>
            </a:fld>
            <a:endParaRPr lang="en-US" alt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E3D33240-04B3-8E4E-A8F3-A7A621569E63}" type="slidenum">
              <a:rPr lang="en-US" altLang="en-US"/>
              <a:pPr>
                <a:defRPr/>
              </a:pPr>
              <a:t>‹#›</a:t>
            </a:fld>
            <a:endParaRPr lang="en-US" altLang="en-US"/>
          </a:p>
        </p:txBody>
      </p:sp>
    </p:spTree>
    <p:extLst>
      <p:ext uri="{BB962C8B-B14F-4D97-AF65-F5344CB8AC3E}">
        <p14:creationId xmlns:p14="http://schemas.microsoft.com/office/powerpoint/2010/main" val="1816287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65501AD2-B163-C84A-9208-B90044755A0E}" type="datetime1">
              <a:rPr lang="en-US" altLang="en-US"/>
              <a:pPr>
                <a:defRPr/>
              </a:pPr>
              <a:t>7/13/16</a:t>
            </a:fld>
            <a:endParaRPr lang="en-US" alt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1CCD1BC3-14CD-B24D-BE62-13C58077812D}" type="slidenum">
              <a:rPr lang="en-US" altLang="en-US"/>
              <a:pPr>
                <a:defRPr/>
              </a:pPr>
              <a:t>‹#›</a:t>
            </a:fld>
            <a:endParaRPr lang="en-US" altLang="en-US"/>
          </a:p>
        </p:txBody>
      </p:sp>
    </p:spTree>
    <p:extLst>
      <p:ext uri="{BB962C8B-B14F-4D97-AF65-F5344CB8AC3E}">
        <p14:creationId xmlns:p14="http://schemas.microsoft.com/office/powerpoint/2010/main" val="201782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5318A9A-B0A9-F849-9416-C88FB41883BA}" type="datetime1">
              <a:rPr lang="en-US" altLang="en-US"/>
              <a:pPr>
                <a:defRPr/>
              </a:pPr>
              <a:t>7/13/16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E09450-4669-A74A-896C-CDC9F18485CB}" type="slidenum">
              <a:rPr lang="en-US" altLang="en-US"/>
              <a:pPr>
                <a:defRPr/>
              </a:pPr>
              <a:t>‹#›</a:t>
            </a:fld>
            <a:endParaRPr lang="en-US" altLang="en-US"/>
          </a:p>
        </p:txBody>
      </p:sp>
    </p:spTree>
    <p:extLst>
      <p:ext uri="{BB962C8B-B14F-4D97-AF65-F5344CB8AC3E}">
        <p14:creationId xmlns:p14="http://schemas.microsoft.com/office/powerpoint/2010/main" val="92562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3799C9-D9F6-194D-BD12-F5F433C40F18}" type="datetime1">
              <a:rPr lang="en-US" altLang="en-US"/>
              <a:pPr>
                <a:defRPr/>
              </a:pPr>
              <a:t>7/13/16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4552E9-AAFB-D345-89F2-7845AB4AAF22}" type="slidenum">
              <a:rPr lang="en-US" altLang="en-US"/>
              <a:pPr>
                <a:defRPr/>
              </a:pPr>
              <a:t>‹#›</a:t>
            </a:fld>
            <a:endParaRPr lang="en-US" altLang="en-US"/>
          </a:p>
        </p:txBody>
      </p:sp>
    </p:spTree>
    <p:extLst>
      <p:ext uri="{BB962C8B-B14F-4D97-AF65-F5344CB8AC3E}">
        <p14:creationId xmlns:p14="http://schemas.microsoft.com/office/powerpoint/2010/main" val="61245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281ACFD-93F6-B144-AE47-67B1692F3DA1}" type="datetime1">
              <a:rPr lang="en-US" altLang="en-US"/>
              <a:pPr>
                <a:defRPr/>
              </a:pPr>
              <a:t>7/13/16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142DAC-0253-8546-BF33-81A4E788FA3C}" type="slidenum">
              <a:rPr lang="en-US" altLang="en-US"/>
              <a:pPr>
                <a:defRPr/>
              </a:pPr>
              <a:t>‹#›</a:t>
            </a:fld>
            <a:endParaRPr lang="en-US" altLang="en-US"/>
          </a:p>
        </p:txBody>
      </p:sp>
    </p:spTree>
    <p:extLst>
      <p:ext uri="{BB962C8B-B14F-4D97-AF65-F5344CB8AC3E}">
        <p14:creationId xmlns:p14="http://schemas.microsoft.com/office/powerpoint/2010/main" val="69344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A8BBA47-4377-9A41-8B13-61CD9F482C8A}" type="datetime1">
              <a:rPr lang="en-US" altLang="en-US"/>
              <a:pPr>
                <a:defRPr/>
              </a:pPr>
              <a:t>7/13/16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77E857-D5CF-3147-8567-1E5056A49615}" type="slidenum">
              <a:rPr lang="en-US" altLang="en-US"/>
              <a:pPr>
                <a:defRPr/>
              </a:pPr>
              <a:t>‹#›</a:t>
            </a:fld>
            <a:endParaRPr lang="en-US" altLang="en-US"/>
          </a:p>
        </p:txBody>
      </p:sp>
    </p:spTree>
    <p:extLst>
      <p:ext uri="{BB962C8B-B14F-4D97-AF65-F5344CB8AC3E}">
        <p14:creationId xmlns:p14="http://schemas.microsoft.com/office/powerpoint/2010/main" val="31834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CCB84FE-CE98-BF41-94AD-0EF394D522ED}" type="datetime1">
              <a:rPr lang="en-US" altLang="en-US"/>
              <a:pPr>
                <a:defRPr/>
              </a:pPr>
              <a:t>7/13/16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F018F2-5BD6-2D46-A8C2-4E39A69540F6}" type="slidenum">
              <a:rPr lang="en-US" altLang="en-US"/>
              <a:pPr>
                <a:defRPr/>
              </a:pPr>
              <a:t>‹#›</a:t>
            </a:fld>
            <a:endParaRPr lang="en-US" altLang="en-US"/>
          </a:p>
        </p:txBody>
      </p:sp>
    </p:spTree>
    <p:extLst>
      <p:ext uri="{BB962C8B-B14F-4D97-AF65-F5344CB8AC3E}">
        <p14:creationId xmlns:p14="http://schemas.microsoft.com/office/powerpoint/2010/main" val="105318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C91812-084E-A84D-A177-FB33D0136F31}" type="datetime1">
              <a:rPr lang="en-US" altLang="en-US"/>
              <a:pPr>
                <a:defRPr/>
              </a:pPr>
              <a:t>7/13/16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861E7B-70FE-C24B-88ED-873048FCBE2F}" type="slidenum">
              <a:rPr lang="en-US" altLang="en-US"/>
              <a:pPr>
                <a:defRPr/>
              </a:pPr>
              <a:t>‹#›</a:t>
            </a:fld>
            <a:endParaRPr lang="en-US" altLang="en-US"/>
          </a:p>
        </p:txBody>
      </p:sp>
    </p:spTree>
    <p:extLst>
      <p:ext uri="{BB962C8B-B14F-4D97-AF65-F5344CB8AC3E}">
        <p14:creationId xmlns:p14="http://schemas.microsoft.com/office/powerpoint/2010/main" val="137574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29EA0B-C31A-1A41-A5B3-C69904DAA429}" type="datetime1">
              <a:rPr lang="en-US" altLang="en-US"/>
              <a:pPr>
                <a:defRPr/>
              </a:pPr>
              <a:t>7/13/16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4AFC8F-F40A-7B4F-B2FF-34B71FB6D72C}" type="slidenum">
              <a:rPr lang="en-US" altLang="en-US"/>
              <a:pPr>
                <a:defRPr/>
              </a:pPr>
              <a:t>‹#›</a:t>
            </a:fld>
            <a:endParaRPr lang="en-US" altLang="en-US"/>
          </a:p>
        </p:txBody>
      </p:sp>
    </p:spTree>
    <p:extLst>
      <p:ext uri="{BB962C8B-B14F-4D97-AF65-F5344CB8AC3E}">
        <p14:creationId xmlns:p14="http://schemas.microsoft.com/office/powerpoint/2010/main" val="12608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345255-62D8-8A45-92D9-86ABF8289099}" type="datetime1">
              <a:rPr lang="en-US" altLang="en-US"/>
              <a:pPr>
                <a:defRPr/>
              </a:pPr>
              <a:t>7/13/16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9F9771-BFE7-FA40-AE3C-2B3721F24978}" type="slidenum">
              <a:rPr lang="en-US" altLang="en-US"/>
              <a:pPr>
                <a:defRPr/>
              </a:pPr>
              <a:t>‹#›</a:t>
            </a:fld>
            <a:endParaRPr lang="en-US" altLang="en-US"/>
          </a:p>
        </p:txBody>
      </p:sp>
    </p:spTree>
    <p:extLst>
      <p:ext uri="{BB962C8B-B14F-4D97-AF65-F5344CB8AC3E}">
        <p14:creationId xmlns:p14="http://schemas.microsoft.com/office/powerpoint/2010/main" val="17626614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841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841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38BFA3A-6549-B148-B826-92BC0E476CD4}" type="datetime1">
              <a:rPr lang="en-US" altLang="en-US"/>
              <a:pPr>
                <a:defRPr/>
              </a:pPr>
              <a:t>7/13/16</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F6E8765-6930-0646-A832-6890DB5259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charset="0"/>
        </a:defRPr>
      </a:lvl2pPr>
      <a:lvl3pPr algn="l" rtl="0" fontAlgn="base">
        <a:lnSpc>
          <a:spcPct val="90000"/>
        </a:lnSpc>
        <a:spcBef>
          <a:spcPct val="0"/>
        </a:spcBef>
        <a:spcAft>
          <a:spcPct val="0"/>
        </a:spcAft>
        <a:defRPr sz="4400">
          <a:solidFill>
            <a:schemeClr val="tx1"/>
          </a:solidFill>
          <a:latin typeface="Calibri Light" charset="0"/>
        </a:defRPr>
      </a:lvl3pPr>
      <a:lvl4pPr algn="l" rtl="0" fontAlgn="base">
        <a:lnSpc>
          <a:spcPct val="90000"/>
        </a:lnSpc>
        <a:spcBef>
          <a:spcPct val="0"/>
        </a:spcBef>
        <a:spcAft>
          <a:spcPct val="0"/>
        </a:spcAft>
        <a:defRPr sz="4400">
          <a:solidFill>
            <a:schemeClr val="tx1"/>
          </a:solidFill>
          <a:latin typeface="Calibri Light" charset="0"/>
        </a:defRPr>
      </a:lvl4pPr>
      <a:lvl5pPr algn="l" rtl="0" fontAlgn="base">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6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68.png"/></Relationships>
</file>

<file path=ppt/slides/_rels/slide102.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71.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72.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73.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7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7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75.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76.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77.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png"/><Relationship Id="rId5"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tif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mentalhealth.ca/" TargetMode="External"/><Relationship Id="rId3" Type="http://schemas.openxmlformats.org/officeDocument/2006/relationships/image" Target="../media/image79.tif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png"/><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image" Target="../media/image8.wmf"/><Relationship Id="rId8" Type="http://schemas.openxmlformats.org/officeDocument/2006/relationships/oleObject" Target="../embeddings/oleObject5.bin"/><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7.png"/><Relationship Id="rId5" Type="http://schemas.openxmlformats.org/officeDocument/2006/relationships/oleObject" Target="../embeddings/oleObject7.bin"/><Relationship Id="rId6" Type="http://schemas.openxmlformats.org/officeDocument/2006/relationships/oleObject" Target="../embeddings/oleObject8.bin"/><Relationship Id="rId7" Type="http://schemas.openxmlformats.org/officeDocument/2006/relationships/image" Target="../media/image8.wmf"/><Relationship Id="rId8" Type="http://schemas.openxmlformats.org/officeDocument/2006/relationships/oleObject" Target="../embeddings/oleObject9.bin"/><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 Id="rId3" Type="http://schemas.openxmlformats.org/officeDocument/2006/relationships/image" Target="../media/image1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4.png"/><Relationship Id="rId8" Type="http://schemas.openxmlformats.org/officeDocument/2006/relationships/image" Target="../media/image34.png"/><Relationship Id="rId9" Type="http://schemas.openxmlformats.org/officeDocument/2006/relationships/image" Target="../media/image25.png"/><Relationship Id="rId10"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5.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56.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56.jpeg"/></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0.jpeg"/></Relationships>
</file>

<file path=ppt/slides/_rels/slide91.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92.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5.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5.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6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685800" y="1122363"/>
            <a:ext cx="7772400" cy="2687637"/>
          </a:xfrm>
        </p:spPr>
        <p:txBody>
          <a:bodyPr/>
          <a:lstStyle/>
          <a:p>
            <a:pPr algn="l"/>
            <a:r>
              <a:rPr lang="en-US" altLang="en-US" sz="4800"/>
              <a:t>Coping with Anxiety: </a:t>
            </a:r>
            <a:br>
              <a:rPr lang="en-US" altLang="en-US" sz="4800"/>
            </a:br>
            <a:r>
              <a:rPr lang="en-US" altLang="en-US" sz="4800"/>
              <a:t>Information for Children/Youth and Parents/Caregivers</a:t>
            </a:r>
          </a:p>
        </p:txBody>
      </p:sp>
      <p:sp>
        <p:nvSpPr>
          <p:cNvPr id="5122" name="Rectangle 3"/>
          <p:cNvSpPr>
            <a:spLocks noGrp="1" noChangeArrowheads="1"/>
          </p:cNvSpPr>
          <p:nvPr>
            <p:ph type="subTitle" idx="1"/>
          </p:nvPr>
        </p:nvSpPr>
        <p:spPr>
          <a:xfrm>
            <a:off x="762000" y="4533900"/>
            <a:ext cx="6858000" cy="990600"/>
          </a:xfrm>
        </p:spPr>
        <p:txBody>
          <a:bodyPr/>
          <a:lstStyle/>
          <a:p>
            <a:pPr algn="l"/>
            <a:r>
              <a:rPr lang="en-US" altLang="en-US"/>
              <a:t>Dr. Michael Cheng, </a:t>
            </a:r>
          </a:p>
          <a:p>
            <a:pPr algn="l"/>
            <a:r>
              <a:rPr lang="en-US" altLang="en-US"/>
              <a:t>Children</a:t>
            </a:r>
            <a:r>
              <a:rPr lang="ja-JP" altLang="en-US"/>
              <a:t>’</a:t>
            </a:r>
            <a:r>
              <a:rPr lang="en-US" altLang="ja-JP"/>
              <a:t>s Hospital of Eastern Ontario (CHEO) </a:t>
            </a:r>
            <a:endParaRPr lang="en-US" altLang="en-US"/>
          </a:p>
        </p:txBody>
      </p:sp>
      <p:pic>
        <p:nvPicPr>
          <p:cNvPr id="5123" name="Picture 4" descr="88x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6262688"/>
            <a:ext cx="10668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1981200" y="6176963"/>
            <a:ext cx="6934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400" b="1">
                <a:latin typeface="Arial" charset="0"/>
                <a:ea typeface="MS PGothic" charset="-128"/>
                <a:cs typeface="Arial" charset="0"/>
              </a:rPr>
              <a:t>Except where otherwise noted, content is licensed under a Creative Commons Attribution – Non-Commercial License; images are royalty-free stock photos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en-US"/>
              <a:t>A. We survived in the wild</a:t>
            </a:r>
            <a:r>
              <a:rPr lang="is-IS" altLang="en-US"/>
              <a:t>… We hunted or gathered our food..</a:t>
            </a:r>
            <a:endParaRPr lang="en-US" altLang="en-US"/>
          </a:p>
        </p:txBody>
      </p:sp>
      <p:sp>
        <p:nvSpPr>
          <p:cNvPr id="22530" name="Content Placeholder 4"/>
          <p:cNvSpPr>
            <a:spLocks noGrp="1"/>
          </p:cNvSpPr>
          <p:nvPr>
            <p:ph idx="1"/>
          </p:nvPr>
        </p:nvSpPr>
        <p:spPr/>
        <p:txBody>
          <a:bodyPr/>
          <a:lstStyle/>
          <a:p>
            <a:endParaRPr lang="en-US" altLang="en-US"/>
          </a:p>
        </p:txBody>
      </p:sp>
      <p:pic>
        <p:nvPicPr>
          <p:cNvPr id="22531" name="Picture 3" descr="213179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828800"/>
            <a:ext cx="43672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9682"/>
                                        </p:tgtEl>
                                        <p:attrNameLst>
                                          <p:attrName>style.visibility</p:attrName>
                                        </p:attrNameLst>
                                      </p:cBhvr>
                                      <p:to>
                                        <p:strVal val="visible"/>
                                      </p:to>
                                    </p:set>
                                    <p:animEffect transition="in" filter="fade">
                                      <p:cBhvr>
                                        <p:cTn id="7" dur="2000"/>
                                        <p:tgtEl>
                                          <p:spTgt spid="199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ChangeArrowheads="1"/>
          </p:cNvSpPr>
          <p:nvPr/>
        </p:nvSpPr>
        <p:spPr bwMode="auto">
          <a:xfrm>
            <a:off x="2125663" y="-38100"/>
            <a:ext cx="5064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4400">
                <a:latin typeface="Trebuchet MS" charset="0"/>
                <a:cs typeface="Arial" charset="0"/>
              </a:rPr>
              <a:t>Move </a:t>
            </a:r>
          </a:p>
          <a:p>
            <a:pPr algn="ctr" eaLnBrk="1" hangingPunct="1">
              <a:lnSpc>
                <a:spcPct val="100000"/>
              </a:lnSpc>
              <a:spcBef>
                <a:spcPct val="0"/>
              </a:spcBef>
              <a:buFontTx/>
              <a:buNone/>
            </a:pPr>
            <a:r>
              <a:rPr lang="en-US" altLang="en-US" sz="4400">
                <a:latin typeface="Trebuchet MS" charset="0"/>
                <a:cs typeface="Arial" charset="0"/>
              </a:rPr>
              <a:t>(e.g. go for a walk)</a:t>
            </a:r>
            <a:endParaRPr lang="en-US" altLang="en-US" sz="4400">
              <a:latin typeface="Trebuchet MS" charset="0"/>
              <a:ea typeface="MS PGothic" charset="-128"/>
              <a:cs typeface="Arial" charset="0"/>
            </a:endParaRPr>
          </a:p>
        </p:txBody>
      </p:sp>
      <p:pic>
        <p:nvPicPr>
          <p:cNvPr id="1361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57400"/>
            <a:ext cx="59578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ChangeArrowheads="1"/>
          </p:cNvSpPr>
          <p:nvPr/>
        </p:nvSpPr>
        <p:spPr bwMode="auto">
          <a:xfrm>
            <a:off x="762000" y="3810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4400">
                <a:latin typeface="Trebuchet MS" charset="0"/>
                <a:cs typeface="Arial" charset="0"/>
              </a:rPr>
              <a:t>Imagine a Relaxing Place</a:t>
            </a:r>
            <a:endParaRPr lang="en-US" altLang="en-US" sz="4400">
              <a:latin typeface="Trebuchet MS" charset="0"/>
              <a:ea typeface="MS PGothic" charset="-128"/>
              <a:cs typeface="Arial" charset="0"/>
            </a:endParaRPr>
          </a:p>
        </p:txBody>
      </p:sp>
      <p:pic>
        <p:nvPicPr>
          <p:cNvPr id="1382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19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body" idx="4294967295"/>
          </p:nvPr>
        </p:nvSpPr>
        <p:spPr>
          <a:xfrm>
            <a:off x="0" y="381000"/>
            <a:ext cx="8610600" cy="762000"/>
          </a:xfrm>
        </p:spPr>
        <p:txBody>
          <a:bodyPr/>
          <a:lstStyle/>
          <a:p>
            <a:pPr algn="ctr">
              <a:buFont typeface="Wingdings" charset="2"/>
              <a:buNone/>
            </a:pPr>
            <a:r>
              <a:rPr lang="en-US" altLang="en-US" sz="4400">
                <a:ea typeface="ＭＳ Ｐゴシック" charset="-128"/>
              </a:rPr>
              <a:t>Listen and/or Make Music</a:t>
            </a:r>
            <a:endParaRPr lang="en-US" altLang="en-US" sz="6600">
              <a:latin typeface="Times New Roman" charset="0"/>
              <a:ea typeface="ＭＳ Ｐゴシック" charset="-128"/>
            </a:endParaRPr>
          </a:p>
        </p:txBody>
      </p:sp>
      <p:pic>
        <p:nvPicPr>
          <p:cNvPr id="140290" name="Picture 3" descr="23112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828800"/>
            <a:ext cx="2632075"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1" name="Picture 4" descr="344820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925" y="1828800"/>
            <a:ext cx="26574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body" idx="4294967295"/>
          </p:nvPr>
        </p:nvSpPr>
        <p:spPr>
          <a:xfrm>
            <a:off x="0" y="381000"/>
            <a:ext cx="8229600" cy="762000"/>
          </a:xfrm>
        </p:spPr>
        <p:txBody>
          <a:bodyPr/>
          <a:lstStyle/>
          <a:p>
            <a:pPr algn="ctr">
              <a:buFont typeface="Wingdings" charset="2"/>
              <a:buNone/>
            </a:pPr>
            <a:r>
              <a:rPr lang="en-US" altLang="en-US" sz="4700">
                <a:ea typeface="ＭＳ Ｐゴシック" charset="-128"/>
              </a:rPr>
              <a:t>Have a Chill Out Zone</a:t>
            </a:r>
          </a:p>
        </p:txBody>
      </p:sp>
      <p:pic>
        <p:nvPicPr>
          <p:cNvPr id="142338" name="Picture 3" descr="iStock_000003836560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9530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ChangeArrowheads="1"/>
          </p:cNvSpPr>
          <p:nvPr/>
        </p:nvSpPr>
        <p:spPr bwMode="auto">
          <a:xfrm>
            <a:off x="228600" y="69850"/>
            <a:ext cx="7467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ja-JP" altLang="en-US" sz="4000">
                <a:latin typeface="Trebuchet MS" charset="0"/>
                <a:cs typeface="Arial" charset="0"/>
              </a:rPr>
              <a:t>‘</a:t>
            </a:r>
            <a:r>
              <a:rPr lang="en-US" altLang="ja-JP" sz="4000">
                <a:latin typeface="Trebuchet MS" charset="0"/>
                <a:cs typeface="Arial" charset="0"/>
              </a:rPr>
              <a:t>Changing the Channel</a:t>
            </a:r>
            <a:r>
              <a:rPr lang="ja-JP" altLang="en-US" sz="4000">
                <a:latin typeface="Trebuchet MS" charset="0"/>
                <a:cs typeface="Arial" charset="0"/>
              </a:rPr>
              <a:t>’</a:t>
            </a:r>
            <a:endParaRPr lang="en-US" altLang="ja-JP" sz="4000">
              <a:latin typeface="Trebuchet MS" charset="0"/>
              <a:cs typeface="Arial" charset="0"/>
            </a:endParaRPr>
          </a:p>
          <a:p>
            <a:pPr algn="ctr" eaLnBrk="1" hangingPunct="1">
              <a:lnSpc>
                <a:spcPct val="100000"/>
              </a:lnSpc>
              <a:spcBef>
                <a:spcPct val="0"/>
              </a:spcBef>
              <a:buFontTx/>
              <a:buNone/>
            </a:pPr>
            <a:r>
              <a:rPr lang="en-US" altLang="en-US" sz="4000">
                <a:latin typeface="Trebuchet MS" charset="0"/>
                <a:cs typeface="Arial" charset="0"/>
              </a:rPr>
              <a:t>(i.e. Just Do Something Different)</a:t>
            </a:r>
            <a:endParaRPr lang="en-US" altLang="en-US" sz="4000">
              <a:latin typeface="Trebuchet MS" charset="0"/>
              <a:ea typeface="MS PGothic" charset="-128"/>
              <a:cs typeface="Arial" charset="0"/>
            </a:endParaRPr>
          </a:p>
        </p:txBody>
      </p:sp>
      <p:pic>
        <p:nvPicPr>
          <p:cNvPr id="144386" name="Picture 7" descr="iStock_000002147418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025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ctrTitle"/>
          </p:nvPr>
        </p:nvSpPr>
        <p:spPr/>
        <p:txBody>
          <a:bodyPr/>
          <a:lstStyle/>
          <a:p>
            <a:r>
              <a:rPr lang="en-US" altLang="en-US" dirty="0" smtClean="0"/>
              <a:t>(Cognitive) </a:t>
            </a:r>
            <a:r>
              <a:rPr lang="en-US" altLang="en-US" b="1" dirty="0" err="1" smtClean="0"/>
              <a:t>Behavioural</a:t>
            </a:r>
            <a:r>
              <a:rPr lang="en-US" altLang="en-US" b="1" dirty="0" smtClean="0"/>
              <a:t> </a:t>
            </a:r>
            <a:r>
              <a:rPr lang="en-US" altLang="en-US" dirty="0" smtClean="0"/>
              <a:t>Strategies</a:t>
            </a:r>
            <a:endParaRPr lang="en-US" altLang="en-US" dirty="0"/>
          </a:p>
        </p:txBody>
      </p:sp>
      <p:sp>
        <p:nvSpPr>
          <p:cNvPr id="132098" name="Rectangle 4"/>
          <p:cNvSpPr>
            <a:spLocks noGrp="1" noChangeArrowheads="1"/>
          </p:cNvSpPr>
          <p:nvPr>
            <p:ph type="subTitle" idx="1"/>
          </p:nvPr>
        </p:nvSpPr>
        <p:spPr/>
        <p:txBody>
          <a:bodyPr/>
          <a:lstStyle/>
          <a:p>
            <a:endParaRPr lang="en-US" altLang="en-US" dirty="0"/>
          </a:p>
        </p:txBody>
      </p:sp>
    </p:spTree>
    <p:extLst>
      <p:ext uri="{BB962C8B-B14F-4D97-AF65-F5344CB8AC3E}">
        <p14:creationId xmlns:p14="http://schemas.microsoft.com/office/powerpoint/2010/main" val="2017397845"/>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CBT Strategies</a:t>
            </a:r>
            <a:endParaRPr lang="en-US" dirty="0"/>
          </a:p>
        </p:txBody>
      </p:sp>
      <p:sp>
        <p:nvSpPr>
          <p:cNvPr id="3" name="Content Placeholder 2"/>
          <p:cNvSpPr>
            <a:spLocks noGrp="1"/>
          </p:cNvSpPr>
          <p:nvPr>
            <p:ph idx="1"/>
          </p:nvPr>
        </p:nvSpPr>
        <p:spPr/>
        <p:txBody>
          <a:bodyPr/>
          <a:lstStyle/>
          <a:p>
            <a:r>
              <a:rPr lang="en-US" dirty="0" smtClean="0"/>
              <a:t>In the past CBT strategies focused a lot more on cognitive strategies, but more recent research shows it is more </a:t>
            </a:r>
            <a:r>
              <a:rPr lang="en-US" dirty="0" err="1" smtClean="0"/>
              <a:t>behavioural</a:t>
            </a:r>
            <a:r>
              <a:rPr lang="en-US" dirty="0" smtClean="0"/>
              <a:t> strategies (such as </a:t>
            </a:r>
            <a:r>
              <a:rPr lang="en-US" dirty="0" err="1" smtClean="0"/>
              <a:t>behavioural</a:t>
            </a:r>
            <a:r>
              <a:rPr lang="en-US" dirty="0" smtClean="0"/>
              <a:t> activation) that are the key</a:t>
            </a:r>
            <a:endParaRPr lang="en-US" dirty="0"/>
          </a:p>
        </p:txBody>
      </p:sp>
    </p:spTree>
    <p:extLst>
      <p:ext uri="{BB962C8B-B14F-4D97-AF65-F5344CB8AC3E}">
        <p14:creationId xmlns:p14="http://schemas.microsoft.com/office/powerpoint/2010/main" val="3841717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Gradual exposure</a:t>
            </a:r>
            <a:endParaRPr lang="en-US" dirty="0"/>
          </a:p>
        </p:txBody>
      </p:sp>
      <p:sp>
        <p:nvSpPr>
          <p:cNvPr id="3" name="Content Placeholder 2"/>
          <p:cNvSpPr>
            <a:spLocks noGrp="1"/>
          </p:cNvSpPr>
          <p:nvPr>
            <p:ph idx="1"/>
          </p:nvPr>
        </p:nvSpPr>
        <p:spPr/>
        <p:txBody>
          <a:bodyPr/>
          <a:lstStyle/>
          <a:p>
            <a:r>
              <a:rPr lang="en-US" dirty="0" smtClean="0"/>
              <a:t>When anxious, people tend to avoid situations, which in the long run, isn’t helpful</a:t>
            </a:r>
          </a:p>
          <a:p>
            <a:r>
              <a:rPr lang="en-US" dirty="0" smtClean="0"/>
              <a:t>On the other hand, forcing anxious people to confront situations often is overwhelming, which leads to a vicious cycle of more avoidance</a:t>
            </a:r>
          </a:p>
          <a:p>
            <a:r>
              <a:rPr lang="en-US" dirty="0" smtClean="0"/>
              <a:t>Possible solutions?</a:t>
            </a:r>
          </a:p>
          <a:p>
            <a:pPr lvl="1"/>
            <a:r>
              <a:rPr lang="en-US" dirty="0" smtClean="0"/>
              <a:t>Teaching the anxious person ways to self-soothe</a:t>
            </a:r>
          </a:p>
          <a:p>
            <a:pPr lvl="1"/>
            <a:r>
              <a:rPr lang="en-US" dirty="0" smtClean="0"/>
              <a:t>Coming with very gradual re-exposures to the feared situation </a:t>
            </a:r>
          </a:p>
        </p:txBody>
      </p:sp>
    </p:spTree>
    <p:extLst>
      <p:ext uri="{BB962C8B-B14F-4D97-AF65-F5344CB8AC3E}">
        <p14:creationId xmlns:p14="http://schemas.microsoft.com/office/powerpoint/2010/main" val="10010368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rtlCol="0">
            <a:normAutofit/>
          </a:bodyPr>
          <a:lstStyle/>
          <a:p>
            <a:pPr fontAlgn="auto">
              <a:spcAft>
                <a:spcPts val="0"/>
              </a:spcAft>
              <a:defRPr/>
            </a:pPr>
            <a:r>
              <a:rPr lang="en-US" altLang="en-US" dirty="0" smtClean="0">
                <a:effectLst>
                  <a:outerShdw blurRad="38100" dist="38100" dir="2700000" algn="tl">
                    <a:srgbClr val="C0C0C0"/>
                  </a:outerShdw>
                </a:effectLst>
                <a:ea typeface="ＭＳ Ｐゴシック" charset="-128"/>
              </a:rPr>
              <a:t>Exposure Hierarchy</a:t>
            </a:r>
            <a:endParaRPr lang="en-US" altLang="en-US" dirty="0">
              <a:effectLst>
                <a:outerShdw blurRad="38100" dist="38100" dir="2700000" algn="tl">
                  <a:srgbClr val="C0C0C0"/>
                </a:outerShdw>
              </a:effectLst>
              <a:ea typeface="ＭＳ Ｐゴシック" charset="-128"/>
            </a:endParaRPr>
          </a:p>
        </p:txBody>
      </p:sp>
      <p:sp>
        <p:nvSpPr>
          <p:cNvPr id="3" name="Content Placeholder 2"/>
          <p:cNvSpPr>
            <a:spLocks noGrp="1"/>
          </p:cNvSpPr>
          <p:nvPr>
            <p:ph idx="1"/>
          </p:nvPr>
        </p:nvSpPr>
        <p:spPr>
          <a:xfrm>
            <a:off x="628650" y="1825625"/>
            <a:ext cx="4857750" cy="4351338"/>
          </a:xfrm>
        </p:spPr>
        <p:txBody>
          <a:bodyPr/>
          <a:lstStyle/>
          <a:p>
            <a:r>
              <a:rPr lang="en-US" dirty="0" smtClean="0"/>
              <a:t>Life </a:t>
            </a:r>
            <a:r>
              <a:rPr lang="en-US" dirty="0"/>
              <a:t>is like weightlifting </a:t>
            </a:r>
            <a:endParaRPr lang="en-US" dirty="0" smtClean="0"/>
          </a:p>
          <a:p>
            <a:pPr lvl="1"/>
            <a:r>
              <a:rPr lang="en-US" dirty="0" smtClean="0"/>
              <a:t>If you try to lift 100 </a:t>
            </a:r>
            <a:r>
              <a:rPr lang="en-US" dirty="0" err="1" smtClean="0"/>
              <a:t>lbs</a:t>
            </a:r>
            <a:r>
              <a:rPr lang="en-US" dirty="0" smtClean="0"/>
              <a:t> but its too heavy, you don’t just keep forcing it; otherwise you’ll sprain something</a:t>
            </a:r>
          </a:p>
          <a:p>
            <a:pPr lvl="1"/>
            <a:r>
              <a:rPr lang="en-US" dirty="0" smtClean="0"/>
              <a:t>Nor do you entirely stop going at all</a:t>
            </a:r>
          </a:p>
          <a:p>
            <a:pPr lvl="1"/>
            <a:r>
              <a:rPr lang="en-US" dirty="0" smtClean="0"/>
              <a:t>You give it a break, and try it again, but with less weight </a:t>
            </a:r>
          </a:p>
          <a:p>
            <a:pPr lvl="1"/>
            <a:r>
              <a:rPr lang="en-US" dirty="0" smtClean="0"/>
              <a:t>Eventually when you are successful, you increase the weight over time</a:t>
            </a:r>
          </a:p>
        </p:txBody>
      </p:sp>
      <p:pic>
        <p:nvPicPr>
          <p:cNvPr id="165890" name="Picture 3" descr="j028899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763963"/>
            <a:ext cx="31242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61368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4" descr="巐ͯ巘ͯ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8586788"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6" name="Rectangle 2"/>
          <p:cNvSpPr>
            <a:spLocks noGrp="1" noChangeArrowheads="1"/>
          </p:cNvSpPr>
          <p:nvPr>
            <p:ph type="title"/>
          </p:nvPr>
        </p:nvSpPr>
        <p:spPr/>
        <p:txBody>
          <a:bodyPr rtlCol="0">
            <a:normAutofit/>
          </a:bodyPr>
          <a:lstStyle/>
          <a:p>
            <a:pPr fontAlgn="auto">
              <a:spcAft>
                <a:spcPts val="0"/>
              </a:spcAft>
              <a:defRPr/>
            </a:pPr>
            <a:r>
              <a:rPr lang="en-US" altLang="en-US" dirty="0" err="1" smtClean="0">
                <a:effectLst>
                  <a:outerShdw blurRad="38100" dist="38100" dir="2700000" algn="tl">
                    <a:srgbClr val="C0C0C0"/>
                  </a:outerShdw>
                </a:effectLst>
                <a:ea typeface="ＭＳ Ｐゴシック" charset="-128"/>
              </a:rPr>
              <a:t>Behavioural</a:t>
            </a:r>
            <a:r>
              <a:rPr lang="en-US" altLang="en-US" dirty="0" smtClean="0">
                <a:effectLst>
                  <a:outerShdw blurRad="38100" dist="38100" dir="2700000" algn="tl">
                    <a:srgbClr val="C0C0C0"/>
                  </a:outerShdw>
                </a:effectLst>
                <a:ea typeface="ＭＳ Ｐゴシック" charset="-128"/>
              </a:rPr>
              <a:t> Hierarchy is Doing it Step by Step</a:t>
            </a:r>
            <a:endParaRPr lang="en-US" altLang="en-US" dirty="0">
              <a:effectLst>
                <a:outerShdw blurRad="38100" dist="38100" dir="2700000" algn="tl">
                  <a:srgbClr val="C0C0C0"/>
                </a:outerShdw>
              </a:effectLst>
              <a:ea typeface="ＭＳ Ｐゴシック" charset="-128"/>
            </a:endParaRPr>
          </a:p>
        </p:txBody>
      </p:sp>
      <p:sp>
        <p:nvSpPr>
          <p:cNvPr id="2" name="Content Placeholder 1"/>
          <p:cNvSpPr>
            <a:spLocks noGrp="1"/>
          </p:cNvSpPr>
          <p:nvPr>
            <p:ph idx="1"/>
          </p:nvPr>
        </p:nvSpPr>
        <p:spPr/>
        <p:txBody>
          <a:bodyPr/>
          <a:lstStyle/>
          <a:p>
            <a:r>
              <a:rPr lang="en-US" sz="2400" dirty="0" smtClean="0"/>
              <a:t>Start with a </a:t>
            </a:r>
            <a:r>
              <a:rPr lang="en-US" sz="2400" dirty="0" err="1" smtClean="0"/>
              <a:t>behavioural</a:t>
            </a:r>
            <a:r>
              <a:rPr lang="en-US" sz="2400" dirty="0" smtClean="0"/>
              <a:t> goal, and put it at the top as Step 5</a:t>
            </a:r>
          </a:p>
          <a:p>
            <a:r>
              <a:rPr lang="en-US" sz="2400" dirty="0" smtClean="0"/>
              <a:t>Then write down what you are able to do now, at Step 1</a:t>
            </a:r>
          </a:p>
          <a:p>
            <a:r>
              <a:rPr lang="en-US" sz="2400" dirty="0" smtClean="0"/>
              <a:t>Then, come up with in-between steps</a:t>
            </a:r>
            <a:r>
              <a:rPr lang="is-IS" sz="2400" dirty="0" smtClean="0"/>
              <a:t>…</a:t>
            </a:r>
            <a:endParaRPr lang="en-US" sz="2400" dirty="0" smtClean="0"/>
          </a:p>
        </p:txBody>
      </p:sp>
      <p:sp>
        <p:nvSpPr>
          <p:cNvPr id="167939" name="Text Box 5"/>
          <p:cNvSpPr txBox="1">
            <a:spLocks noChangeArrowheads="1"/>
          </p:cNvSpPr>
          <p:nvPr/>
        </p:nvSpPr>
        <p:spPr bwMode="auto">
          <a:xfrm>
            <a:off x="990600" y="6019319"/>
            <a:ext cx="1676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dirty="0" smtClean="0">
                <a:latin typeface="Arial" charset="0"/>
                <a:cs typeface="Arial" charset="0"/>
              </a:rPr>
              <a:t>Step 1</a:t>
            </a:r>
            <a:endParaRPr lang="en-US" altLang="en-US" sz="1600" dirty="0">
              <a:latin typeface="Arial" charset="0"/>
              <a:cs typeface="Arial" charset="0"/>
            </a:endParaRPr>
          </a:p>
        </p:txBody>
      </p:sp>
      <p:sp>
        <p:nvSpPr>
          <p:cNvPr id="167940" name="Text Box 5"/>
          <p:cNvSpPr txBox="1">
            <a:spLocks noChangeArrowheads="1"/>
          </p:cNvSpPr>
          <p:nvPr/>
        </p:nvSpPr>
        <p:spPr bwMode="auto">
          <a:xfrm>
            <a:off x="2667000" y="5460415"/>
            <a:ext cx="1676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dirty="0" smtClean="0">
                <a:latin typeface="Arial" charset="0"/>
                <a:cs typeface="Arial" charset="0"/>
              </a:rPr>
              <a:t>Step 2</a:t>
            </a:r>
            <a:endParaRPr lang="en-US" altLang="en-US" sz="1600" dirty="0">
              <a:latin typeface="Arial" charset="0"/>
              <a:cs typeface="Arial" charset="0"/>
            </a:endParaRPr>
          </a:p>
        </p:txBody>
      </p:sp>
      <p:sp>
        <p:nvSpPr>
          <p:cNvPr id="167941" name="Text Box 5"/>
          <p:cNvSpPr txBox="1">
            <a:spLocks noChangeArrowheads="1"/>
          </p:cNvSpPr>
          <p:nvPr/>
        </p:nvSpPr>
        <p:spPr bwMode="auto">
          <a:xfrm>
            <a:off x="4038600" y="4829969"/>
            <a:ext cx="1676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dirty="0" smtClean="0">
                <a:latin typeface="Arial" charset="0"/>
                <a:cs typeface="Arial" charset="0"/>
              </a:rPr>
              <a:t>Step 3</a:t>
            </a:r>
            <a:endParaRPr lang="en-US" altLang="en-US" sz="1600" dirty="0">
              <a:latin typeface="Arial" charset="0"/>
              <a:cs typeface="Arial" charset="0"/>
            </a:endParaRPr>
          </a:p>
        </p:txBody>
      </p:sp>
      <p:sp>
        <p:nvSpPr>
          <p:cNvPr id="167942" name="Text Box 5"/>
          <p:cNvSpPr txBox="1">
            <a:spLocks noChangeArrowheads="1"/>
          </p:cNvSpPr>
          <p:nvPr/>
        </p:nvSpPr>
        <p:spPr bwMode="auto">
          <a:xfrm>
            <a:off x="5638800" y="4199523"/>
            <a:ext cx="1447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dirty="0" smtClean="0">
                <a:latin typeface="Arial" charset="0"/>
                <a:cs typeface="Arial" charset="0"/>
              </a:rPr>
              <a:t>Step 4</a:t>
            </a:r>
            <a:endParaRPr lang="en-US" altLang="en-US" sz="1600" dirty="0">
              <a:latin typeface="Arial" charset="0"/>
              <a:cs typeface="Arial" charset="0"/>
            </a:endParaRPr>
          </a:p>
        </p:txBody>
      </p:sp>
      <p:sp>
        <p:nvSpPr>
          <p:cNvPr id="167943" name="Text Box 5"/>
          <p:cNvSpPr txBox="1">
            <a:spLocks noChangeArrowheads="1"/>
          </p:cNvSpPr>
          <p:nvPr/>
        </p:nvSpPr>
        <p:spPr bwMode="auto">
          <a:xfrm>
            <a:off x="7136607" y="3408281"/>
            <a:ext cx="144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dirty="0" smtClean="0">
                <a:latin typeface="Arial" charset="0"/>
                <a:cs typeface="Arial" charset="0"/>
              </a:rPr>
              <a:t>Step 5: Your goal</a:t>
            </a:r>
            <a:endParaRPr lang="en-US" altLang="en-US" sz="1600" dirty="0">
              <a:latin typeface="Arial" charset="0"/>
              <a:cs typeface="Arial" charset="0"/>
            </a:endParaRPr>
          </a:p>
        </p:txBody>
      </p:sp>
    </p:spTree>
    <p:extLst>
      <p:ext uri="{BB962C8B-B14F-4D97-AF65-F5344CB8AC3E}">
        <p14:creationId xmlns:p14="http://schemas.microsoft.com/office/powerpoint/2010/main" val="1939916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a:t>To survive in the wild</a:t>
            </a:r>
            <a:r>
              <a:rPr lang="is-IS" altLang="en-US"/>
              <a:t>…</a:t>
            </a:r>
            <a:endParaRPr lang="en-US" altLang="en-US"/>
          </a:p>
        </p:txBody>
      </p:sp>
      <p:sp>
        <p:nvSpPr>
          <p:cNvPr id="24578" name="Rectangle 3"/>
          <p:cNvSpPr>
            <a:spLocks noGrp="1" noChangeArrowheads="1"/>
          </p:cNvSpPr>
          <p:nvPr>
            <p:ph type="body" sz="half" idx="4294967295"/>
          </p:nvPr>
        </p:nvSpPr>
        <p:spPr>
          <a:xfrm>
            <a:off x="0" y="1719263"/>
            <a:ext cx="4038600" cy="4411662"/>
          </a:xfrm>
        </p:spPr>
        <p:txBody>
          <a:bodyPr/>
          <a:lstStyle/>
          <a:p>
            <a:endParaRPr lang="en-US" altLang="en-US"/>
          </a:p>
        </p:txBody>
      </p:sp>
      <p:sp>
        <p:nvSpPr>
          <p:cNvPr id="24579" name="Content Placeholder 6"/>
          <p:cNvSpPr>
            <a:spLocks noGrp="1"/>
          </p:cNvSpPr>
          <p:nvPr>
            <p:ph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rtlCol="0">
            <a:normAutofit/>
          </a:bodyPr>
          <a:lstStyle/>
          <a:p>
            <a:pPr fontAlgn="auto">
              <a:spcAft>
                <a:spcPts val="0"/>
              </a:spcAft>
              <a:defRPr/>
            </a:pPr>
            <a:r>
              <a:rPr lang="en-US" altLang="en-US" dirty="0" smtClean="0">
                <a:effectLst>
                  <a:outerShdw blurRad="38100" dist="38100" dir="2700000" algn="tl">
                    <a:srgbClr val="C0C0C0"/>
                  </a:outerShdw>
                </a:effectLst>
                <a:ea typeface="ＭＳ Ｐゴシック" charset="-128"/>
              </a:rPr>
              <a:t>Step by Step Approach for Public Speaking </a:t>
            </a:r>
            <a:endParaRPr lang="en-US" altLang="en-US" dirty="0">
              <a:effectLst>
                <a:outerShdw blurRad="38100" dist="38100" dir="2700000" algn="tl">
                  <a:srgbClr val="C0C0C0"/>
                </a:outerShdw>
              </a:effectLst>
              <a:ea typeface="ＭＳ Ｐゴシック" charset="-128"/>
            </a:endParaRPr>
          </a:p>
        </p:txBody>
      </p:sp>
      <p:sp>
        <p:nvSpPr>
          <p:cNvPr id="2" name="Content Placeholder 1"/>
          <p:cNvSpPr>
            <a:spLocks noGrp="1"/>
          </p:cNvSpPr>
          <p:nvPr>
            <p:ph idx="1"/>
          </p:nvPr>
        </p:nvSpPr>
        <p:spPr/>
        <p:txBody>
          <a:bodyPr/>
          <a:lstStyle/>
          <a:p>
            <a:endParaRPr lang="en-US"/>
          </a:p>
        </p:txBody>
      </p:sp>
      <p:pic>
        <p:nvPicPr>
          <p:cNvPr id="167938" name="Picture 4" descr="巐ͯ巘ͯ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8586788"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Text Box 5"/>
          <p:cNvSpPr txBox="1">
            <a:spLocks noChangeArrowheads="1"/>
          </p:cNvSpPr>
          <p:nvPr/>
        </p:nvSpPr>
        <p:spPr bwMode="auto">
          <a:xfrm>
            <a:off x="685800" y="4884738"/>
            <a:ext cx="167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a:latin typeface="Arial" charset="0"/>
                <a:cs typeface="Arial" charset="0"/>
              </a:rPr>
              <a:t>Presenting in front of yourself in a mirror</a:t>
            </a:r>
          </a:p>
        </p:txBody>
      </p:sp>
      <p:sp>
        <p:nvSpPr>
          <p:cNvPr id="167940" name="Text Box 5"/>
          <p:cNvSpPr txBox="1">
            <a:spLocks noChangeArrowheads="1"/>
          </p:cNvSpPr>
          <p:nvPr/>
        </p:nvSpPr>
        <p:spPr bwMode="auto">
          <a:xfrm>
            <a:off x="2209800" y="43688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a:latin typeface="Arial" charset="0"/>
                <a:cs typeface="Arial" charset="0"/>
              </a:rPr>
              <a:t>Presenting in front of a parent </a:t>
            </a:r>
          </a:p>
        </p:txBody>
      </p:sp>
      <p:sp>
        <p:nvSpPr>
          <p:cNvPr id="167941" name="Text Box 5"/>
          <p:cNvSpPr txBox="1">
            <a:spLocks noChangeArrowheads="1"/>
          </p:cNvSpPr>
          <p:nvPr/>
        </p:nvSpPr>
        <p:spPr bwMode="auto">
          <a:xfrm>
            <a:off x="3810000" y="3513138"/>
            <a:ext cx="167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a:latin typeface="Arial" charset="0"/>
                <a:cs typeface="Arial" charset="0"/>
              </a:rPr>
              <a:t>Presenting in front of the teacher</a:t>
            </a:r>
          </a:p>
        </p:txBody>
      </p:sp>
      <p:sp>
        <p:nvSpPr>
          <p:cNvPr id="167942" name="Text Box 5"/>
          <p:cNvSpPr txBox="1">
            <a:spLocks noChangeArrowheads="1"/>
          </p:cNvSpPr>
          <p:nvPr/>
        </p:nvSpPr>
        <p:spPr bwMode="auto">
          <a:xfrm>
            <a:off x="5334000" y="2590800"/>
            <a:ext cx="144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a:latin typeface="Arial" charset="0"/>
                <a:cs typeface="Arial" charset="0"/>
              </a:rPr>
              <a:t>Presenting in front of the teacher and a few classmates</a:t>
            </a:r>
          </a:p>
        </p:txBody>
      </p:sp>
      <p:sp>
        <p:nvSpPr>
          <p:cNvPr id="167943" name="Text Box 5"/>
          <p:cNvSpPr txBox="1">
            <a:spLocks noChangeArrowheads="1"/>
          </p:cNvSpPr>
          <p:nvPr/>
        </p:nvSpPr>
        <p:spPr bwMode="auto">
          <a:xfrm>
            <a:off x="7086600" y="1905000"/>
            <a:ext cx="1447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600">
                <a:latin typeface="Arial" charset="0"/>
                <a:cs typeface="Arial" charset="0"/>
              </a:rPr>
              <a:t>Presenting in front of the teacher and the class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ctrTitle"/>
          </p:nvPr>
        </p:nvSpPr>
        <p:spPr/>
        <p:txBody>
          <a:bodyPr/>
          <a:lstStyle/>
          <a:p>
            <a:r>
              <a:rPr lang="en-US" altLang="en-US"/>
              <a:t>Counselling/Therapy for Anxiety</a:t>
            </a:r>
          </a:p>
        </p:txBody>
      </p:sp>
      <p:sp>
        <p:nvSpPr>
          <p:cNvPr id="169986" name="Subtitle 2"/>
          <p:cNvSpPr>
            <a:spLocks noGrp="1"/>
          </p:cNvSpPr>
          <p:nvPr>
            <p:ph type="subTitle" idx="1"/>
          </p:nvPr>
        </p:nvSpPr>
        <p:spPr/>
        <p:txBody>
          <a:bodyPr/>
          <a:lstStyle/>
          <a:p>
            <a:endParaRPr lang="en-US" altLang="en-US"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mild anxiety</a:t>
            </a:r>
            <a:endParaRPr lang="en-US" dirty="0"/>
          </a:p>
        </p:txBody>
      </p:sp>
      <p:sp>
        <p:nvSpPr>
          <p:cNvPr id="3" name="Content Placeholder 2"/>
          <p:cNvSpPr>
            <a:spLocks noGrp="1"/>
          </p:cNvSpPr>
          <p:nvPr>
            <p:ph idx="1"/>
          </p:nvPr>
        </p:nvSpPr>
        <p:spPr/>
        <p:txBody>
          <a:bodyPr/>
          <a:lstStyle/>
          <a:p>
            <a:r>
              <a:rPr lang="en-US" dirty="0" smtClean="0"/>
              <a:t>For mild anxiety, often it is sufficient to provide guidance and support to the child/youth and family</a:t>
            </a:r>
          </a:p>
        </p:txBody>
      </p:sp>
    </p:spTree>
    <p:extLst>
      <p:ext uri="{BB962C8B-B14F-4D97-AF65-F5344CB8AC3E}">
        <p14:creationId xmlns:p14="http://schemas.microsoft.com/office/powerpoint/2010/main" val="4823396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moderate to severe </a:t>
            </a:r>
            <a:endParaRPr lang="en-US" dirty="0"/>
          </a:p>
        </p:txBody>
      </p:sp>
      <p:sp>
        <p:nvSpPr>
          <p:cNvPr id="3" name="Content Placeholder 2"/>
          <p:cNvSpPr>
            <a:spLocks noGrp="1"/>
          </p:cNvSpPr>
          <p:nvPr>
            <p:ph idx="1"/>
          </p:nvPr>
        </p:nvSpPr>
        <p:spPr/>
        <p:txBody>
          <a:bodyPr/>
          <a:lstStyle/>
          <a:p>
            <a:r>
              <a:rPr lang="en-US" dirty="0"/>
              <a:t>For moderate to severe anxiety, it may be helpful to see a professional for counseling/therapy </a:t>
            </a:r>
          </a:p>
          <a:p>
            <a:endParaRPr lang="en-US" dirty="0"/>
          </a:p>
        </p:txBody>
      </p:sp>
    </p:spTree>
    <p:extLst>
      <p:ext uri="{BB962C8B-B14F-4D97-AF65-F5344CB8AC3E}">
        <p14:creationId xmlns:p14="http://schemas.microsoft.com/office/powerpoint/2010/main" val="11101218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rtlCol="0">
            <a:normAutofit/>
          </a:bodyPr>
          <a:lstStyle/>
          <a:p>
            <a:pPr fontAlgn="auto">
              <a:spcAft>
                <a:spcPts val="0"/>
              </a:spcAft>
              <a:defRPr/>
            </a:pPr>
            <a:r>
              <a:rPr lang="en-US" altLang="en-US">
                <a:effectLst>
                  <a:outerShdw blurRad="38100" dist="38100" dir="2700000" algn="tl">
                    <a:srgbClr val="C0C0C0"/>
                  </a:outerShdw>
                </a:effectLst>
                <a:ea typeface="ＭＳ Ｐゴシック" charset="-128"/>
              </a:rPr>
              <a:t>Therapy and Counseling </a:t>
            </a:r>
          </a:p>
        </p:txBody>
      </p:sp>
      <p:sp>
        <p:nvSpPr>
          <p:cNvPr id="172034" name="Rectangle 3"/>
          <p:cNvSpPr>
            <a:spLocks noGrp="1" noChangeArrowheads="1"/>
          </p:cNvSpPr>
          <p:nvPr>
            <p:ph idx="1"/>
          </p:nvPr>
        </p:nvSpPr>
        <p:spPr>
          <a:xfrm>
            <a:off x="628650" y="1825625"/>
            <a:ext cx="3638550" cy="4351338"/>
          </a:xfrm>
        </p:spPr>
        <p:txBody>
          <a:bodyPr/>
          <a:lstStyle/>
          <a:p>
            <a:pPr>
              <a:lnSpc>
                <a:spcPct val="80000"/>
              </a:lnSpc>
            </a:pPr>
            <a:r>
              <a:rPr lang="en-US" altLang="en-US" sz="2000">
                <a:ea typeface="ＭＳ Ｐゴシック" charset="-128"/>
              </a:rPr>
              <a:t>Various types of therapy/counseling</a:t>
            </a:r>
          </a:p>
          <a:p>
            <a:pPr lvl="1">
              <a:lnSpc>
                <a:spcPct val="80000"/>
              </a:lnSpc>
            </a:pPr>
            <a:r>
              <a:rPr lang="en-US" altLang="en-US" sz="2000"/>
              <a:t>CBT</a:t>
            </a:r>
          </a:p>
          <a:p>
            <a:pPr lvl="1">
              <a:lnSpc>
                <a:spcPct val="80000"/>
              </a:lnSpc>
            </a:pPr>
            <a:r>
              <a:rPr lang="en-US" altLang="en-US" sz="2000"/>
              <a:t>Interpersonal Psychotherapy</a:t>
            </a:r>
          </a:p>
          <a:p>
            <a:pPr lvl="1">
              <a:lnSpc>
                <a:spcPct val="80000"/>
              </a:lnSpc>
            </a:pPr>
            <a:r>
              <a:rPr lang="en-US" altLang="en-US" sz="2000"/>
              <a:t>Attachment-based approaches</a:t>
            </a:r>
          </a:p>
          <a:p>
            <a:pPr>
              <a:lnSpc>
                <a:spcPct val="80000"/>
              </a:lnSpc>
            </a:pPr>
            <a:r>
              <a:rPr lang="en-US" altLang="en-US" sz="2000">
                <a:ea typeface="ＭＳ Ｐゴシック" charset="-128"/>
              </a:rPr>
              <a:t>Types of therapists/counselors</a:t>
            </a:r>
          </a:p>
          <a:p>
            <a:pPr lvl="1">
              <a:lnSpc>
                <a:spcPct val="80000"/>
              </a:lnSpc>
            </a:pPr>
            <a:r>
              <a:rPr lang="en-US" altLang="en-US" sz="2000"/>
              <a:t>Psychologists </a:t>
            </a:r>
          </a:p>
          <a:p>
            <a:pPr lvl="1">
              <a:lnSpc>
                <a:spcPct val="80000"/>
              </a:lnSpc>
            </a:pPr>
            <a:r>
              <a:rPr lang="en-US" altLang="en-US" sz="2000"/>
              <a:t>Social workers</a:t>
            </a:r>
          </a:p>
          <a:p>
            <a:pPr lvl="1">
              <a:lnSpc>
                <a:spcPct val="80000"/>
              </a:lnSpc>
            </a:pPr>
            <a:r>
              <a:rPr lang="en-US" altLang="en-US" sz="2000"/>
              <a:t>Certified counselors</a:t>
            </a:r>
          </a:p>
          <a:p>
            <a:pPr lvl="1">
              <a:lnSpc>
                <a:spcPct val="80000"/>
              </a:lnSpc>
            </a:pPr>
            <a:r>
              <a:rPr lang="en-US" altLang="en-US" sz="2000"/>
              <a:t>Physicians (psychiatrists, family physicians with psychotherapy training)</a:t>
            </a:r>
          </a:p>
        </p:txBody>
      </p:sp>
      <p:pic>
        <p:nvPicPr>
          <p:cNvPr id="172035" name="Picture 4" descr="Click once to zoom 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38862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ctrTitle"/>
          </p:nvPr>
        </p:nvSpPr>
        <p:spPr/>
        <p:txBody>
          <a:bodyPr/>
          <a:lstStyle/>
          <a:p>
            <a:r>
              <a:rPr lang="en-US" altLang="en-US"/>
              <a:t>Medications for Anxiety </a:t>
            </a:r>
          </a:p>
        </p:txBody>
      </p:sp>
      <p:sp>
        <p:nvSpPr>
          <p:cNvPr id="174082" name="Subtitle 2"/>
          <p:cNvSpPr>
            <a:spLocks noGrp="1"/>
          </p:cNvSpPr>
          <p:nvPr>
            <p:ph type="subTitle" idx="1"/>
          </p:nvPr>
        </p:nvSpPr>
        <p:spPr/>
        <p:txBody>
          <a:bodyPr/>
          <a:lstStyle/>
          <a:p>
            <a:endParaRPr lang="en-US" altLang="en-US"/>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rtlCol="0">
            <a:normAutofit/>
          </a:bodyPr>
          <a:lstStyle/>
          <a:p>
            <a:pPr fontAlgn="auto">
              <a:spcAft>
                <a:spcPts val="0"/>
              </a:spcAft>
              <a:defRPr/>
            </a:pPr>
            <a:r>
              <a:rPr lang="en-US" altLang="en-US">
                <a:effectLst>
                  <a:outerShdw blurRad="38100" dist="38100" dir="2700000" algn="tl">
                    <a:srgbClr val="C0C0C0"/>
                  </a:outerShdw>
                </a:effectLst>
                <a:ea typeface="ＭＳ Ｐゴシック" charset="-128"/>
              </a:rPr>
              <a:t>Medications</a:t>
            </a:r>
          </a:p>
        </p:txBody>
      </p:sp>
      <p:sp>
        <p:nvSpPr>
          <p:cNvPr id="176130" name="Rectangle 3"/>
          <p:cNvSpPr>
            <a:spLocks noGrp="1" noChangeArrowheads="1"/>
          </p:cNvSpPr>
          <p:nvPr>
            <p:ph idx="1"/>
          </p:nvPr>
        </p:nvSpPr>
        <p:spPr/>
        <p:txBody>
          <a:bodyPr/>
          <a:lstStyle/>
          <a:p>
            <a:r>
              <a:rPr lang="en-US" altLang="en-US" dirty="0" smtClean="0">
                <a:ea typeface="ＭＳ Ｐゴシック" charset="-128"/>
              </a:rPr>
              <a:t>When anxiety is so severe that counseling/therapy is not possible, or if other non-medication strategies haven’t helped, then medications </a:t>
            </a:r>
            <a:r>
              <a:rPr lang="en-US" altLang="en-US" dirty="0">
                <a:ea typeface="ＭＳ Ｐゴシック" charset="-128"/>
              </a:rPr>
              <a:t>may be very helpful for anxiety</a:t>
            </a:r>
          </a:p>
        </p:txBody>
      </p:sp>
      <p:pic>
        <p:nvPicPr>
          <p:cNvPr id="176131" name="Picture 5" descr="iStock_000000693469X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0813"/>
            <a:ext cx="3962400"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rtlCol="0">
            <a:normAutofit/>
          </a:bodyPr>
          <a:lstStyle/>
          <a:p>
            <a:pPr fontAlgn="auto">
              <a:spcAft>
                <a:spcPts val="0"/>
              </a:spcAft>
              <a:defRPr/>
            </a:pPr>
            <a:r>
              <a:rPr lang="en-US" altLang="en-US">
                <a:effectLst>
                  <a:outerShdw blurRad="38100" dist="38100" dir="2700000" algn="tl">
                    <a:srgbClr val="C0C0C0"/>
                  </a:outerShdw>
                </a:effectLst>
                <a:ea typeface="ＭＳ Ｐゴシック" charset="-128"/>
              </a:rPr>
              <a:t>Medications</a:t>
            </a:r>
          </a:p>
        </p:txBody>
      </p:sp>
      <p:sp>
        <p:nvSpPr>
          <p:cNvPr id="178178" name="Rectangle 3"/>
          <p:cNvSpPr>
            <a:spLocks noGrp="1" noChangeArrowheads="1"/>
          </p:cNvSpPr>
          <p:nvPr>
            <p:ph idx="1"/>
          </p:nvPr>
        </p:nvSpPr>
        <p:spPr/>
        <p:txBody>
          <a:bodyPr/>
          <a:lstStyle/>
          <a:p>
            <a:r>
              <a:rPr lang="en-US" altLang="en-US" sz="2600">
                <a:ea typeface="ＭＳ Ｐゴシック" charset="-128"/>
              </a:rPr>
              <a:t>Generally affect serotonin in the brain</a:t>
            </a:r>
          </a:p>
          <a:p>
            <a:r>
              <a:rPr lang="en-US" altLang="en-US" sz="2600">
                <a:ea typeface="ＭＳ Ｐゴシック" charset="-128"/>
              </a:rPr>
              <a:t>Examples</a:t>
            </a:r>
          </a:p>
          <a:p>
            <a:pPr lvl="1"/>
            <a:r>
              <a:rPr lang="en-US" altLang="en-US"/>
              <a:t>Fluoxetine (Prozac)</a:t>
            </a:r>
          </a:p>
          <a:p>
            <a:pPr lvl="1"/>
            <a:r>
              <a:rPr lang="en-US" altLang="en-US"/>
              <a:t>Sertraline (Zoloft)</a:t>
            </a:r>
          </a:p>
          <a:p>
            <a:pPr lvl="1"/>
            <a:r>
              <a:rPr lang="en-US" altLang="en-US"/>
              <a:t>Fluvoxamine (Luvox)</a:t>
            </a:r>
          </a:p>
          <a:p>
            <a:pPr lvl="1"/>
            <a:r>
              <a:rPr lang="en-US" altLang="en-US"/>
              <a:t>Citalopram (Celexa)</a:t>
            </a:r>
          </a:p>
          <a:p>
            <a:pPr lvl="1"/>
            <a:r>
              <a:rPr lang="en-US" altLang="en-US"/>
              <a:t>Escitalopram (Cipralex) </a:t>
            </a:r>
          </a:p>
          <a:p>
            <a:pPr lvl="1"/>
            <a:r>
              <a:rPr lang="en-US" altLang="en-US"/>
              <a:t>Clomipramine (Anafranil)</a:t>
            </a:r>
            <a:r>
              <a:rPr lang="en-US" altLang="en-US" sz="2200"/>
              <a:t> </a:t>
            </a:r>
          </a:p>
        </p:txBody>
      </p:sp>
      <p:pic>
        <p:nvPicPr>
          <p:cNvPr id="178179" name="Picture 7" descr="hdc_0000_0001_0_img0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06700"/>
            <a:ext cx="41910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p:txBody>
          <a:bodyPr/>
          <a:lstStyle/>
          <a:p>
            <a:r>
              <a:rPr lang="en-US" altLang="en-US"/>
              <a:t>Medications</a:t>
            </a:r>
          </a:p>
        </p:txBody>
      </p:sp>
      <p:sp>
        <p:nvSpPr>
          <p:cNvPr id="180226" name="Rectangle 3"/>
          <p:cNvSpPr>
            <a:spLocks noGrp="1" noChangeArrowheads="1"/>
          </p:cNvSpPr>
          <p:nvPr>
            <p:ph idx="1"/>
          </p:nvPr>
        </p:nvSpPr>
        <p:spPr/>
        <p:txBody>
          <a:bodyPr/>
          <a:lstStyle/>
          <a:p>
            <a:r>
              <a:rPr lang="en-US" altLang="en-US"/>
              <a:t>Although there were concerns about medications such as SSRIs being unsafe in children and youth, newer research confirms that they are safe and effective when used appropriately (Bridge, JAMA, 2007)</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p:txBody>
          <a:bodyPr/>
          <a:lstStyle/>
          <a:p>
            <a:r>
              <a:rPr lang="en-US" altLang="en-US"/>
              <a:t>Summary</a:t>
            </a:r>
          </a:p>
        </p:txBody>
      </p:sp>
      <p:sp>
        <p:nvSpPr>
          <p:cNvPr id="182274" name="Rectangle 3"/>
          <p:cNvSpPr>
            <a:spLocks noGrp="1" noChangeArrowheads="1"/>
          </p:cNvSpPr>
          <p:nvPr>
            <p:ph idx="1"/>
          </p:nvPr>
        </p:nvSpPr>
        <p:spPr/>
        <p:txBody>
          <a:bodyPr/>
          <a:lstStyle/>
          <a:p>
            <a:r>
              <a:rPr lang="en-US" altLang="en-US"/>
              <a:t> Overview of anxiety</a:t>
            </a:r>
          </a:p>
          <a:p>
            <a:r>
              <a:rPr lang="en-US" altLang="en-US"/>
              <a:t> What is it</a:t>
            </a:r>
          </a:p>
          <a:p>
            <a:r>
              <a:rPr lang="en-US" altLang="en-US"/>
              <a:t> What can we do about it</a:t>
            </a:r>
          </a:p>
          <a:p>
            <a:r>
              <a:rPr lang="en-US" altLang="en-US"/>
              <a:t> Where can we get help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en-US"/>
              <a:t>To survive in the wild</a:t>
            </a:r>
            <a:r>
              <a:rPr lang="is-IS" altLang="en-US"/>
              <a:t>…</a:t>
            </a:r>
            <a:endParaRPr lang="en-US" altLang="en-US"/>
          </a:p>
        </p:txBody>
      </p:sp>
      <p:sp>
        <p:nvSpPr>
          <p:cNvPr id="25602" name="Content Placeholder 2"/>
          <p:cNvSpPr>
            <a:spLocks noGrp="1"/>
          </p:cNvSpPr>
          <p:nvPr>
            <p:ph idx="1"/>
          </p:nvPr>
        </p:nvSpPr>
        <p:spPr>
          <a:xfrm>
            <a:off x="628650" y="1825625"/>
            <a:ext cx="4019550" cy="4351338"/>
          </a:xfrm>
        </p:spPr>
        <p:txBody>
          <a:bodyPr/>
          <a:lstStyle/>
          <a:p>
            <a:r>
              <a:rPr lang="en-US" altLang="en-US"/>
              <a:t>You need to be confident enough</a:t>
            </a:r>
            <a:r>
              <a:rPr lang="is-IS" altLang="en-US"/>
              <a:t>… </a:t>
            </a:r>
            <a:endParaRPr lang="en-US" altLang="en-US"/>
          </a:p>
          <a:p>
            <a:r>
              <a:rPr lang="en-US" altLang="en-US"/>
              <a:t>You can</a:t>
            </a:r>
            <a:r>
              <a:rPr lang="ja-JP" altLang="en-US"/>
              <a:t>’</a:t>
            </a:r>
            <a:r>
              <a:rPr lang="en-US" altLang="ja-JP"/>
              <a:t>t be too anxious or scared because if you were too scared, then you'd stay in your cave all day. </a:t>
            </a:r>
          </a:p>
          <a:p>
            <a:endParaRPr lang="en-US" altLang="en-US"/>
          </a:p>
          <a:p>
            <a:endParaRPr lang="en-US" altLang="en-US"/>
          </a:p>
        </p:txBody>
      </p:sp>
      <p:graphicFrame>
        <p:nvGraphicFramePr>
          <p:cNvPr id="25603" name="Object 2"/>
          <p:cNvGraphicFramePr>
            <a:graphicFrameLocks noChangeAspect="1"/>
          </p:cNvGraphicFramePr>
          <p:nvPr/>
        </p:nvGraphicFramePr>
        <p:xfrm>
          <a:off x="5649913" y="4611688"/>
          <a:ext cx="2895600" cy="1874837"/>
        </p:xfrm>
        <a:graphic>
          <a:graphicData uri="http://schemas.openxmlformats.org/presentationml/2006/ole">
            <mc:AlternateContent xmlns:mc="http://schemas.openxmlformats.org/markup-compatibility/2006">
              <mc:Choice xmlns:v="urn:schemas-microsoft-com:vml" Requires="v">
                <p:oleObj spid="_x0000_s25625" name="Image" r:id="rId3" imgW="3784127" imgH="2450794" progId="Photoshop.Image.10">
                  <p:embed/>
                </p:oleObj>
              </mc:Choice>
              <mc:Fallback>
                <p:oleObj name="Image" r:id="rId3" imgW="3784127" imgH="2450794" progId="Photoshop.Image.1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913" y="4611688"/>
                        <a:ext cx="2895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604" name="Picture 4" descr="PE01713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800600"/>
            <a:ext cx="20574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a:t>
            </a:r>
            <a:endParaRPr lang="en-US" dirty="0"/>
          </a:p>
        </p:txBody>
      </p:sp>
      <p:sp>
        <p:nvSpPr>
          <p:cNvPr id="3" name="Content Placeholder 2"/>
          <p:cNvSpPr>
            <a:spLocks noGrp="1"/>
          </p:cNvSpPr>
          <p:nvPr>
            <p:ph idx="1"/>
          </p:nvPr>
        </p:nvSpPr>
        <p:spPr/>
        <p:txBody>
          <a:bodyPr/>
          <a:lstStyle/>
          <a:p>
            <a:r>
              <a:rPr lang="en-US" dirty="0" smtClean="0"/>
              <a:t>For more help in cutting back on technology, visit </a:t>
            </a:r>
            <a:r>
              <a:rPr lang="en-US" dirty="0" err="1" smtClean="0"/>
              <a:t>www.drdunckley.com</a:t>
            </a:r>
            <a:endParaRPr lang="en-US" dirty="0"/>
          </a:p>
        </p:txBody>
      </p:sp>
      <p:pic>
        <p:nvPicPr>
          <p:cNvPr id="4" name="Picture 3"/>
          <p:cNvPicPr>
            <a:picLocks noChangeAspect="1"/>
          </p:cNvPicPr>
          <p:nvPr/>
        </p:nvPicPr>
        <p:blipFill>
          <a:blip r:embed="rId2"/>
          <a:stretch>
            <a:fillRect/>
          </a:stretch>
        </p:blipFill>
        <p:spPr>
          <a:xfrm>
            <a:off x="914400" y="2819400"/>
            <a:ext cx="2404546" cy="3644900"/>
          </a:xfrm>
          <a:prstGeom prst="rect">
            <a:avLst/>
          </a:prstGeom>
        </p:spPr>
      </p:pic>
    </p:spTree>
    <p:extLst>
      <p:ext uri="{BB962C8B-B14F-4D97-AF65-F5344CB8AC3E}">
        <p14:creationId xmlns:p14="http://schemas.microsoft.com/office/powerpoint/2010/main" val="7513356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a:t>
            </a:r>
            <a:endParaRPr lang="en-US" dirty="0"/>
          </a:p>
        </p:txBody>
      </p:sp>
      <p:sp>
        <p:nvSpPr>
          <p:cNvPr id="3" name="Content Placeholder 2"/>
          <p:cNvSpPr>
            <a:spLocks noGrp="1"/>
          </p:cNvSpPr>
          <p:nvPr>
            <p:ph idx="1"/>
          </p:nvPr>
        </p:nvSpPr>
        <p:spPr/>
        <p:txBody>
          <a:bodyPr/>
          <a:lstStyle/>
          <a:p>
            <a:r>
              <a:rPr lang="en-US" dirty="0" smtClean="0"/>
              <a:t>Visit </a:t>
            </a:r>
            <a:r>
              <a:rPr lang="en-US" dirty="0" smtClean="0">
                <a:hlinkClick r:id="rId2"/>
              </a:rPr>
              <a:t>www.eMentalHealth.ca</a:t>
            </a:r>
            <a:r>
              <a:rPr lang="en-US" dirty="0" smtClean="0"/>
              <a:t> for more information on a variety of mental health topics</a:t>
            </a:r>
            <a:endParaRPr lang="en-US" dirty="0"/>
          </a:p>
        </p:txBody>
      </p:sp>
      <p:pic>
        <p:nvPicPr>
          <p:cNvPr id="5" name="Picture 4"/>
          <p:cNvPicPr>
            <a:picLocks noChangeAspect="1"/>
          </p:cNvPicPr>
          <p:nvPr/>
        </p:nvPicPr>
        <p:blipFill>
          <a:blip r:embed="rId3"/>
          <a:stretch>
            <a:fillRect/>
          </a:stretch>
        </p:blipFill>
        <p:spPr>
          <a:xfrm>
            <a:off x="1143000" y="3048000"/>
            <a:ext cx="6934298" cy="1180306"/>
          </a:xfrm>
          <a:prstGeom prst="rect">
            <a:avLst/>
          </a:prstGeom>
        </p:spPr>
      </p:pic>
    </p:spTree>
    <p:extLst>
      <p:ext uri="{BB962C8B-B14F-4D97-AF65-F5344CB8AC3E}">
        <p14:creationId xmlns:p14="http://schemas.microsoft.com/office/powerpoint/2010/main" val="13015928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ctrTitle"/>
          </p:nvPr>
        </p:nvSpPr>
        <p:spPr/>
        <p:txBody>
          <a:bodyPr/>
          <a:lstStyle/>
          <a:p>
            <a:r>
              <a:rPr lang="en-US" altLang="en-US"/>
              <a:t>Any Questions?</a:t>
            </a:r>
          </a:p>
        </p:txBody>
      </p:sp>
      <p:sp>
        <p:nvSpPr>
          <p:cNvPr id="184322" name="Subtitle 3"/>
          <p:cNvSpPr>
            <a:spLocks noGrp="1"/>
          </p:cNvSpPr>
          <p:nvPr>
            <p:ph type="subTitle" idx="1"/>
          </p:nvPr>
        </p:nvSpPr>
        <p:spPr/>
        <p:txBody>
          <a:bodyPr/>
          <a:lstStyle/>
          <a:p>
            <a:endParaRPr lang="en-US"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title"/>
          </p:nvPr>
        </p:nvSpPr>
        <p:spPr/>
        <p:txBody>
          <a:bodyPr rtlCol="0">
            <a:normAutofit fontScale="90000"/>
          </a:bodyPr>
          <a:lstStyle/>
          <a:p>
            <a:pPr fontAlgn="auto">
              <a:spcAft>
                <a:spcPts val="0"/>
              </a:spcAft>
              <a:defRPr/>
            </a:pPr>
            <a:r>
              <a:rPr lang="en-US" altLang="en-US" dirty="0" smtClean="0"/>
              <a:t>Q. What would happen if you had absolutely no fear at all?</a:t>
            </a:r>
            <a:endParaRPr lang="en-US" altLang="en-US" dirty="0"/>
          </a:p>
        </p:txBody>
      </p:sp>
      <p:graphicFrame>
        <p:nvGraphicFramePr>
          <p:cNvPr id="26626" name="Object 4"/>
          <p:cNvGraphicFramePr>
            <a:graphicFrameLocks noGrp="1" noChangeAspect="1"/>
          </p:cNvGraphicFramePr>
          <p:nvPr>
            <p:ph sz="half" idx="1"/>
          </p:nvPr>
        </p:nvGraphicFramePr>
        <p:xfrm>
          <a:off x="2782888" y="2549525"/>
          <a:ext cx="3071812" cy="1990725"/>
        </p:xfrm>
        <a:graphic>
          <a:graphicData uri="http://schemas.openxmlformats.org/presentationml/2006/ole">
            <mc:AlternateContent xmlns:mc="http://schemas.openxmlformats.org/markup-compatibility/2006">
              <mc:Choice xmlns:v="urn:schemas-microsoft-com:vml" Requires="v">
                <p:oleObj spid="_x0000_s26693" name="Image" r:id="rId3" imgW="3784127" imgH="2450794" progId="Photoshop.Image.10">
                  <p:embed/>
                </p:oleObj>
              </mc:Choice>
              <mc:Fallback>
                <p:oleObj name="Image" r:id="rId3" imgW="3784127" imgH="2450794" progId="Photoshop.Image.10">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2549525"/>
                        <a:ext cx="307181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27" name="Object 2"/>
          <p:cNvGraphicFramePr>
            <a:graphicFrameLocks noGrp="1" noChangeAspect="1"/>
          </p:cNvGraphicFramePr>
          <p:nvPr>
            <p:ph sz="quarter" idx="2"/>
          </p:nvPr>
        </p:nvGraphicFramePr>
        <p:xfrm>
          <a:off x="5859463" y="1158875"/>
          <a:ext cx="3286125" cy="2128838"/>
        </p:xfrm>
        <a:graphic>
          <a:graphicData uri="http://schemas.openxmlformats.org/presentationml/2006/ole">
            <mc:AlternateContent xmlns:mc="http://schemas.openxmlformats.org/markup-compatibility/2006">
              <mc:Choice xmlns:v="urn:schemas-microsoft-com:vml" Requires="v">
                <p:oleObj spid="_x0000_s26694" name="Image" r:id="rId5" imgW="3784127" imgH="2450794" progId="Photoshop.Image.10">
                  <p:embed/>
                </p:oleObj>
              </mc:Choice>
              <mc:Fallback>
                <p:oleObj name="Image" r:id="rId5" imgW="3784127" imgH="2450794" progId="Photoshop.Image.10">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463" y="1158875"/>
                        <a:ext cx="3286125"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6628" name="Object 3"/>
          <p:cNvGraphicFramePr>
            <a:graphicFrameLocks noGrp="1" noChangeAspect="1"/>
          </p:cNvGraphicFramePr>
          <p:nvPr>
            <p:ph sz="quarter" idx="3"/>
          </p:nvPr>
        </p:nvGraphicFramePr>
        <p:xfrm>
          <a:off x="5854700" y="4419600"/>
          <a:ext cx="3289300" cy="2130425"/>
        </p:xfrm>
        <a:graphic>
          <a:graphicData uri="http://schemas.openxmlformats.org/presentationml/2006/ole">
            <mc:AlternateContent xmlns:mc="http://schemas.openxmlformats.org/markup-compatibility/2006">
              <mc:Choice xmlns:v="urn:schemas-microsoft-com:vml" Requires="v">
                <p:oleObj spid="_x0000_s26695" name="Image" r:id="rId6" imgW="3784127" imgH="2450794" progId="Photoshop.Image.10">
                  <p:embed/>
                </p:oleObj>
              </mc:Choice>
              <mc:Fallback>
                <p:oleObj name="Image" r:id="rId6" imgW="3784127" imgH="2450794" progId="Photoshop.Image.10">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4419600"/>
                        <a:ext cx="3289300"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26629" name="Picture 4" descr="PE01713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7752">
            <a:off x="381000" y="3352800"/>
            <a:ext cx="21336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30" name="Object 5"/>
          <p:cNvGraphicFramePr>
            <a:graphicFrameLocks noChangeAspect="1"/>
          </p:cNvGraphicFramePr>
          <p:nvPr/>
        </p:nvGraphicFramePr>
        <p:xfrm>
          <a:off x="2819400" y="4889500"/>
          <a:ext cx="2387600" cy="1546225"/>
        </p:xfrm>
        <a:graphic>
          <a:graphicData uri="http://schemas.openxmlformats.org/presentationml/2006/ole">
            <mc:AlternateContent xmlns:mc="http://schemas.openxmlformats.org/markup-compatibility/2006">
              <mc:Choice xmlns:v="urn:schemas-microsoft-com:vml" Requires="v">
                <p:oleObj spid="_x0000_s26696" name="Image" r:id="rId8" imgW="3784127" imgH="2450794" progId="Photoshop.Image.10">
                  <p:embed/>
                </p:oleObj>
              </mc:Choice>
              <mc:Fallback>
                <p:oleObj name="Image" r:id="rId8" imgW="3784127" imgH="2450794" progId="Photoshop.Image.1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889500"/>
                        <a:ext cx="2387600"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title"/>
          </p:nvPr>
        </p:nvSpPr>
        <p:spPr/>
        <p:txBody>
          <a:bodyPr rtlCol="0">
            <a:normAutofit fontScale="90000"/>
          </a:bodyPr>
          <a:lstStyle/>
          <a:p>
            <a:pPr fontAlgn="auto">
              <a:spcAft>
                <a:spcPts val="0"/>
              </a:spcAft>
              <a:defRPr/>
            </a:pPr>
            <a:r>
              <a:rPr lang="en-US" altLang="en-US" dirty="0" smtClean="0"/>
              <a:t>A. Having absolutely no fear at all can get you into big trouble!</a:t>
            </a:r>
            <a:endParaRPr lang="en-US" altLang="en-US" dirty="0"/>
          </a:p>
        </p:txBody>
      </p:sp>
      <p:graphicFrame>
        <p:nvGraphicFramePr>
          <p:cNvPr id="27650" name="Object 4"/>
          <p:cNvGraphicFramePr>
            <a:graphicFrameLocks noGrp="1" noChangeAspect="1"/>
          </p:cNvGraphicFramePr>
          <p:nvPr>
            <p:ph sz="half" idx="1"/>
          </p:nvPr>
        </p:nvGraphicFramePr>
        <p:xfrm>
          <a:off x="2782888" y="2549525"/>
          <a:ext cx="3071812" cy="1990725"/>
        </p:xfrm>
        <a:graphic>
          <a:graphicData uri="http://schemas.openxmlformats.org/presentationml/2006/ole">
            <mc:AlternateContent xmlns:mc="http://schemas.openxmlformats.org/markup-compatibility/2006">
              <mc:Choice xmlns:v="urn:schemas-microsoft-com:vml" Requires="v">
                <p:oleObj spid="_x0000_s27717" name="Image" r:id="rId3" imgW="3784127" imgH="2450794" progId="Photoshop.Image.10">
                  <p:embed/>
                </p:oleObj>
              </mc:Choice>
              <mc:Fallback>
                <p:oleObj name="Image" r:id="rId3" imgW="3784127" imgH="2450794" progId="Photoshop.Image.10">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2549525"/>
                        <a:ext cx="307181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1" name="Object 2"/>
          <p:cNvGraphicFramePr>
            <a:graphicFrameLocks noGrp="1" noChangeAspect="1"/>
          </p:cNvGraphicFramePr>
          <p:nvPr>
            <p:ph sz="quarter" idx="2"/>
          </p:nvPr>
        </p:nvGraphicFramePr>
        <p:xfrm>
          <a:off x="5856288" y="1724025"/>
          <a:ext cx="3287712" cy="2128838"/>
        </p:xfrm>
        <a:graphic>
          <a:graphicData uri="http://schemas.openxmlformats.org/presentationml/2006/ole">
            <mc:AlternateContent xmlns:mc="http://schemas.openxmlformats.org/markup-compatibility/2006">
              <mc:Choice xmlns:v="urn:schemas-microsoft-com:vml" Requires="v">
                <p:oleObj spid="_x0000_s27718" name="Image" r:id="rId5" imgW="3784127" imgH="2450794" progId="Photoshop.Image.10">
                  <p:embed/>
                </p:oleObj>
              </mc:Choice>
              <mc:Fallback>
                <p:oleObj name="Image" r:id="rId5" imgW="3784127" imgH="2450794" progId="Photoshop.Image.10">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1724025"/>
                        <a:ext cx="3287712"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7652" name="Object 3"/>
          <p:cNvGraphicFramePr>
            <a:graphicFrameLocks noGrp="1" noChangeAspect="1"/>
          </p:cNvGraphicFramePr>
          <p:nvPr>
            <p:ph sz="quarter" idx="3"/>
          </p:nvPr>
        </p:nvGraphicFramePr>
        <p:xfrm>
          <a:off x="5854700" y="4419600"/>
          <a:ext cx="3289300" cy="2130425"/>
        </p:xfrm>
        <a:graphic>
          <a:graphicData uri="http://schemas.openxmlformats.org/presentationml/2006/ole">
            <mc:AlternateContent xmlns:mc="http://schemas.openxmlformats.org/markup-compatibility/2006">
              <mc:Choice xmlns:v="urn:schemas-microsoft-com:vml" Requires="v">
                <p:oleObj spid="_x0000_s27719" name="Image" r:id="rId6" imgW="3784127" imgH="2450794" progId="Photoshop.Image.10">
                  <p:embed/>
                </p:oleObj>
              </mc:Choice>
              <mc:Fallback>
                <p:oleObj name="Image" r:id="rId6" imgW="3784127" imgH="2450794" progId="Photoshop.Image.10">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4419600"/>
                        <a:ext cx="3289300"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27653" name="Picture 4" descr="PE01713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7752">
            <a:off x="381000" y="3352800"/>
            <a:ext cx="21336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4" name="Object 5"/>
          <p:cNvGraphicFramePr>
            <a:graphicFrameLocks noChangeAspect="1"/>
          </p:cNvGraphicFramePr>
          <p:nvPr/>
        </p:nvGraphicFramePr>
        <p:xfrm>
          <a:off x="2819400" y="4889500"/>
          <a:ext cx="2387600" cy="1546225"/>
        </p:xfrm>
        <a:graphic>
          <a:graphicData uri="http://schemas.openxmlformats.org/presentationml/2006/ole">
            <mc:AlternateContent xmlns:mc="http://schemas.openxmlformats.org/markup-compatibility/2006">
              <mc:Choice xmlns:v="urn:schemas-microsoft-com:vml" Requires="v">
                <p:oleObj spid="_x0000_s27720" name="Image" r:id="rId8" imgW="3784127" imgH="2450794" progId="Photoshop.Image.10">
                  <p:embed/>
                </p:oleObj>
              </mc:Choice>
              <mc:Fallback>
                <p:oleObj name="Image" r:id="rId8" imgW="3784127" imgH="2450794" progId="Photoshop.Image.1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889500"/>
                        <a:ext cx="2387600"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CA" altLang="en-US"/>
              <a:t>Balance is the key</a:t>
            </a:r>
            <a:endParaRPr lang="en-US" altLang="en-US"/>
          </a:p>
        </p:txBody>
      </p:sp>
      <p:sp>
        <p:nvSpPr>
          <p:cNvPr id="28674" name="Rectangle 3"/>
          <p:cNvSpPr>
            <a:spLocks noGrp="1" noChangeArrowheads="1"/>
          </p:cNvSpPr>
          <p:nvPr>
            <p:ph idx="1"/>
          </p:nvPr>
        </p:nvSpPr>
        <p:spPr/>
        <p:txBody>
          <a:bodyPr/>
          <a:lstStyle/>
          <a:p>
            <a:r>
              <a:rPr lang="en-CA" altLang="en-US"/>
              <a:t>Having just enough anxiety is the key</a:t>
            </a:r>
          </a:p>
          <a:p>
            <a:pPr lvl="1"/>
            <a:r>
              <a:rPr lang="en-CA" altLang="en-US"/>
              <a:t>Too little is not good</a:t>
            </a:r>
          </a:p>
          <a:p>
            <a:pPr lvl="1"/>
            <a:r>
              <a:rPr lang="en-CA" altLang="en-US"/>
              <a:t>Too much is not good</a:t>
            </a:r>
          </a:p>
          <a:p>
            <a:pPr lvl="1"/>
            <a:r>
              <a:rPr lang="en-CA" altLang="en-US"/>
              <a:t>The key is to have JUST ENOUGH </a:t>
            </a:r>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ctrTitle"/>
          </p:nvPr>
        </p:nvSpPr>
        <p:spPr/>
        <p:txBody>
          <a:bodyPr rtlCol="0">
            <a:normAutofit fontScale="90000"/>
          </a:bodyPr>
          <a:lstStyle/>
          <a:p>
            <a:pPr fontAlgn="auto">
              <a:spcAft>
                <a:spcPts val="0"/>
              </a:spcAft>
              <a:defRPr/>
            </a:pPr>
            <a:r>
              <a:rPr lang="en-US" smtClean="0"/>
              <a:t>What happens in the body during anxiety / stress?</a:t>
            </a:r>
            <a:endParaRPr lang="en-US"/>
          </a:p>
        </p:txBody>
      </p:sp>
      <p:sp>
        <p:nvSpPr>
          <p:cNvPr id="29698" name="Subtitle 3"/>
          <p:cNvSpPr>
            <a:spLocks noGrp="1"/>
          </p:cNvSpPr>
          <p:nvPr>
            <p:ph type="subTitle" idx="1"/>
          </p:nvPr>
        </p:nvSpPr>
        <p:spPr/>
        <p:txBody>
          <a:bodyPr/>
          <a:lstStyle/>
          <a:p>
            <a:endParaRPr lang="en-US"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5" name="Rectangle 7"/>
          <p:cNvSpPr>
            <a:spLocks noGrp="1" noChangeArrowheads="1"/>
          </p:cNvSpPr>
          <p:nvPr>
            <p:ph type="title"/>
          </p:nvPr>
        </p:nvSpPr>
        <p:spPr/>
        <p:txBody>
          <a:bodyPr rtlCol="0">
            <a:normAutofit/>
          </a:bodyPr>
          <a:lstStyle/>
          <a:p>
            <a:pPr fontAlgn="auto">
              <a:spcAft>
                <a:spcPts val="0"/>
              </a:spcAft>
              <a:defRPr/>
            </a:pPr>
            <a:r>
              <a:rPr lang="en-US" altLang="en-US" dirty="0">
                <a:effectLst>
                  <a:outerShdw blurRad="38100" dist="38100" dir="2700000" algn="tl">
                    <a:srgbClr val="C0C0C0"/>
                  </a:outerShdw>
                </a:effectLst>
                <a:ea typeface="ＭＳ Ｐゴシック" charset="-128"/>
              </a:rPr>
              <a:t>Nature gave </a:t>
            </a:r>
            <a:r>
              <a:rPr lang="en-US" altLang="en-US" dirty="0" smtClean="0">
                <a:effectLst>
                  <a:outerShdw blurRad="38100" dist="38100" dir="2700000" algn="tl">
                    <a:srgbClr val="C0C0C0"/>
                  </a:outerShdw>
                </a:effectLst>
                <a:ea typeface="ＭＳ Ｐゴシック" charset="-128"/>
              </a:rPr>
              <a:t>our brains an alarm to help us deal </a:t>
            </a:r>
            <a:r>
              <a:rPr lang="en-US" altLang="en-US" dirty="0">
                <a:effectLst>
                  <a:outerShdw blurRad="38100" dist="38100" dir="2700000" algn="tl">
                    <a:srgbClr val="C0C0C0"/>
                  </a:outerShdw>
                </a:effectLst>
                <a:ea typeface="ＭＳ Ｐゴシック" charset="-128"/>
              </a:rPr>
              <a:t>with dangers...</a:t>
            </a:r>
          </a:p>
        </p:txBody>
      </p:sp>
      <p:pic>
        <p:nvPicPr>
          <p:cNvPr id="31746" name="Picture 2" descr="uy_w_0br[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84300" y="3352800"/>
            <a:ext cx="1968500" cy="1968500"/>
          </a:xfrm>
          <a:noFill/>
        </p:spPr>
      </p:pic>
      <p:grpSp>
        <p:nvGrpSpPr>
          <p:cNvPr id="31747" name="Group 3"/>
          <p:cNvGrpSpPr>
            <a:grpSpLocks/>
          </p:cNvGrpSpPr>
          <p:nvPr/>
        </p:nvGrpSpPr>
        <p:grpSpPr bwMode="auto">
          <a:xfrm>
            <a:off x="3429000" y="1905000"/>
            <a:ext cx="5334000" cy="4267200"/>
            <a:chOff x="2160" y="1200"/>
            <a:chExt cx="3360" cy="2688"/>
          </a:xfrm>
        </p:grpSpPr>
        <p:pic>
          <p:nvPicPr>
            <p:cNvPr id="31748" name="Picture 4" descr="23352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1440"/>
              <a:ext cx="1568"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Oval 5"/>
            <p:cNvSpPr>
              <a:spLocks noChangeArrowheads="1"/>
            </p:cNvSpPr>
            <p:nvPr/>
          </p:nvSpPr>
          <p:spPr bwMode="auto">
            <a:xfrm>
              <a:off x="2976" y="1200"/>
              <a:ext cx="2544" cy="2688"/>
            </a:xfrm>
            <a:prstGeom prst="ellipse">
              <a:avLst/>
            </a:pr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
          <p:nvSpPr>
            <p:cNvPr id="31750" name="Line 6"/>
            <p:cNvSpPr>
              <a:spLocks noChangeShapeType="1"/>
            </p:cNvSpPr>
            <p:nvPr/>
          </p:nvSpPr>
          <p:spPr bwMode="auto">
            <a:xfrm flipH="1">
              <a:off x="2160" y="2016"/>
              <a:ext cx="768" cy="19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rtlCol="0">
            <a:normAutofit fontScale="90000"/>
          </a:bodyPr>
          <a:lstStyle/>
          <a:p>
            <a:pPr fontAlgn="auto">
              <a:spcAft>
                <a:spcPts val="0"/>
              </a:spcAft>
              <a:defRPr/>
            </a:pPr>
            <a:r>
              <a:rPr lang="en-US" altLang="en-US" dirty="0" smtClean="0"/>
              <a:t>Our body’s alarm will go off in times of danger, like a sabre tooth tiger jumping out at us</a:t>
            </a:r>
            <a:r>
              <a:rPr lang="is-IS" altLang="en-US" dirty="0" smtClean="0"/>
              <a:t>… </a:t>
            </a:r>
            <a:endParaRPr lang="en-US" altLang="en-US" dirty="0"/>
          </a:p>
        </p:txBody>
      </p:sp>
      <p:pic>
        <p:nvPicPr>
          <p:cNvPr id="33794" name="Picture 5" descr="704_picture_of_a_sabretooth_tiger_jumping_at_a_cave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763" y="1892300"/>
            <a:ext cx="3962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altLang="en-US"/>
              <a:t>Q. What are the main ways our body reacts to danger?</a:t>
            </a:r>
          </a:p>
        </p:txBody>
      </p:sp>
      <p:pic>
        <p:nvPicPr>
          <p:cNvPr id="34818" name="Picture 5" descr="704_picture_of_a_sabretooth_tiger_jumping_at_a_cave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763" y="1892300"/>
            <a:ext cx="3962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Presentation</a:t>
            </a:r>
            <a:endParaRPr lang="en-US" dirty="0"/>
          </a:p>
        </p:txBody>
      </p:sp>
      <p:sp>
        <p:nvSpPr>
          <p:cNvPr id="3" name="Content Placeholder 2"/>
          <p:cNvSpPr>
            <a:spLocks noGrp="1"/>
          </p:cNvSpPr>
          <p:nvPr>
            <p:ph idx="1"/>
          </p:nvPr>
        </p:nvSpPr>
        <p:spPr/>
        <p:txBody>
          <a:bodyPr/>
          <a:lstStyle/>
          <a:p>
            <a:r>
              <a:rPr lang="en-US" dirty="0" smtClean="0"/>
              <a:t>This presentation is meant for parents and caregivers of child/youth who are coping with anxiety </a:t>
            </a:r>
          </a:p>
          <a:p>
            <a:r>
              <a:rPr lang="en-US" dirty="0" smtClean="0"/>
              <a:t>It covers </a:t>
            </a:r>
          </a:p>
          <a:p>
            <a:pPr lvl="1"/>
            <a:r>
              <a:rPr lang="en-US" dirty="0" smtClean="0"/>
              <a:t>What is anxiety?</a:t>
            </a:r>
          </a:p>
          <a:p>
            <a:pPr lvl="1"/>
            <a:r>
              <a:rPr lang="en-US" dirty="0" smtClean="0"/>
              <a:t>What can parents and caregivers do to support your child with anxiety?</a:t>
            </a:r>
          </a:p>
        </p:txBody>
      </p:sp>
    </p:spTree>
    <p:extLst>
      <p:ext uri="{BB962C8B-B14F-4D97-AF65-F5344CB8AC3E}">
        <p14:creationId xmlns:p14="http://schemas.microsoft.com/office/powerpoint/2010/main" val="1091450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tLang="en-US"/>
              <a:t>Q. What are the main ways our body reacts to danger?</a:t>
            </a:r>
          </a:p>
        </p:txBody>
      </p:sp>
      <p:pic>
        <p:nvPicPr>
          <p:cNvPr id="35842" name="Picture 5" descr="704_picture_of_a_sabretooth_tiger_jumping_at_a_cave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763" y="1892300"/>
            <a:ext cx="3962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p:txBody>
          <a:bodyPr/>
          <a:lstStyle/>
          <a:p>
            <a:r>
              <a:rPr lang="en-US" altLang="en-US"/>
              <a:t>A. We are wired to try different strategies to deal with danger</a:t>
            </a:r>
            <a:r>
              <a:rPr lang="is-IS" altLang="en-US"/>
              <a:t>… …</a:t>
            </a:r>
            <a:endParaRPr lang="en-US" altLang="en-US"/>
          </a:p>
        </p:txBody>
      </p:sp>
      <p:sp>
        <p:nvSpPr>
          <p:cNvPr id="36866" name="Rectangle 3"/>
          <p:cNvSpPr>
            <a:spLocks noGrp="1" noChangeArrowheads="1"/>
          </p:cNvSpPr>
          <p:nvPr>
            <p:ph idx="1"/>
          </p:nvPr>
        </p:nvSpPr>
        <p:spPr>
          <a:xfrm>
            <a:off x="628650" y="1825625"/>
            <a:ext cx="4781550" cy="4351338"/>
          </a:xfrm>
        </p:spPr>
        <p:txBody>
          <a:bodyPr/>
          <a:lstStyle/>
          <a:p>
            <a:pPr marL="0" indent="0">
              <a:buFont typeface="Arial" charset="0"/>
              <a:buNone/>
            </a:pPr>
            <a:r>
              <a:rPr lang="en-US" altLang="en-US"/>
              <a:t>1) Fight: Fighting the danger</a:t>
            </a:r>
          </a:p>
          <a:p>
            <a:pPr marL="0" indent="0">
              <a:buFont typeface="Arial" charset="0"/>
              <a:buNone/>
            </a:pPr>
            <a:r>
              <a:rPr lang="en-US" altLang="en-US"/>
              <a:t>2) Flight: Running away from the danger,</a:t>
            </a:r>
          </a:p>
          <a:p>
            <a:pPr marL="0" indent="0">
              <a:buFont typeface="Arial" charset="0"/>
              <a:buNone/>
            </a:pPr>
            <a:r>
              <a:rPr lang="en-US" altLang="en-US"/>
              <a:t>3) Freeze: When we are too overwhelmed, our bodies will sometimes just freeze, like a “deer in headlights”</a:t>
            </a:r>
          </a:p>
          <a:p>
            <a:pPr marL="0" indent="0">
              <a:buFont typeface="Arial" charset="0"/>
              <a:buNone/>
            </a:pPr>
            <a:endParaRPr lang="en-US" altLang="en-US"/>
          </a:p>
        </p:txBody>
      </p:sp>
      <p:pic>
        <p:nvPicPr>
          <p:cNvPr id="36867" name="Picture 4" descr="PE01713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7752">
            <a:off x="5830888" y="2432050"/>
            <a:ext cx="16002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3" descr="PE01712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002088"/>
            <a:ext cx="17859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tLang="en-US"/>
              <a:t>What happens in the brain? </a:t>
            </a:r>
          </a:p>
        </p:txBody>
      </p:sp>
      <p:sp>
        <p:nvSpPr>
          <p:cNvPr id="37890" name="Rectangle 3"/>
          <p:cNvSpPr>
            <a:spLocks noGrp="1" noChangeArrowheads="1"/>
          </p:cNvSpPr>
          <p:nvPr>
            <p:ph idx="1"/>
          </p:nvPr>
        </p:nvSpPr>
        <p:spPr/>
        <p:txBody>
          <a:bodyPr/>
          <a:lstStyle/>
          <a:p>
            <a:r>
              <a:rPr lang="en-US" altLang="en-US"/>
              <a:t>Adrenaline (aka norepinephrine) causes:</a:t>
            </a:r>
          </a:p>
          <a:p>
            <a:pPr lvl="1"/>
            <a:r>
              <a:rPr lang="en-US" altLang="en-US"/>
              <a:t>Eyes dilate (to see better)</a:t>
            </a:r>
          </a:p>
          <a:p>
            <a:pPr lvl="1"/>
            <a:r>
              <a:rPr lang="en-US" altLang="en-US"/>
              <a:t>Heart pumps faster (more blood to muscles)</a:t>
            </a:r>
          </a:p>
          <a:p>
            <a:pPr lvl="1"/>
            <a:r>
              <a:rPr lang="en-US" altLang="en-US"/>
              <a:t>Breathing increases (more oxygen)</a:t>
            </a:r>
          </a:p>
          <a:p>
            <a:pPr lvl="1"/>
            <a:r>
              <a:rPr lang="en-US" altLang="en-US"/>
              <a:t>Stomach stops working (more blood for muscles)</a:t>
            </a:r>
          </a:p>
          <a:p>
            <a:pPr lvl="1"/>
            <a:r>
              <a:rPr lang="en-US" altLang="en-US"/>
              <a:t>Sweating (to cool down body when muscles get going)</a:t>
            </a:r>
            <a:br>
              <a:rPr lang="en-US" altLang="en-US"/>
            </a:br>
            <a:endParaRPr lang="en-US" altLang="en-US"/>
          </a:p>
          <a:p>
            <a:r>
              <a:rPr lang="en-US" altLang="en-US"/>
              <a:t>All this helps the person to either </a:t>
            </a:r>
          </a:p>
          <a:p>
            <a:pPr lvl="1"/>
            <a:r>
              <a:rPr lang="en-US" altLang="en-US"/>
              <a:t>Fight</a:t>
            </a:r>
          </a:p>
          <a:p>
            <a:pPr lvl="1"/>
            <a:r>
              <a:rPr lang="en-US" altLang="en-US"/>
              <a:t>Flight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a:t>Why is anxiety so common these days?</a:t>
            </a:r>
          </a:p>
        </p:txBody>
      </p:sp>
      <p:sp>
        <p:nvSpPr>
          <p:cNvPr id="39938" name="Rectangle 3"/>
          <p:cNvSpPr>
            <a:spLocks noGrp="1" noChangeArrowheads="1"/>
          </p:cNvSpPr>
          <p:nvPr>
            <p:ph idx="1"/>
          </p:nvPr>
        </p:nvSpPr>
        <p:spPr>
          <a:xfrm>
            <a:off x="628650" y="1825625"/>
            <a:ext cx="4857750" cy="4351338"/>
          </a:xfrm>
        </p:spPr>
        <p:txBody>
          <a:bodyPr/>
          <a:lstStyle/>
          <a:p>
            <a:pPr>
              <a:lnSpc>
                <a:spcPct val="80000"/>
              </a:lnSpc>
            </a:pPr>
            <a:r>
              <a:rPr lang="en-US" altLang="en-US" sz="2600">
                <a:ea typeface="ＭＳ Ｐゴシック" charset="-128"/>
              </a:rPr>
              <a:t>Body</a:t>
            </a:r>
            <a:r>
              <a:rPr lang="ja-JP" altLang="en-US" sz="2600"/>
              <a:t>’</a:t>
            </a:r>
            <a:r>
              <a:rPr lang="en-US" altLang="ja-JP" sz="2600"/>
              <a:t>s alarm is good with episodic dangers</a:t>
            </a:r>
          </a:p>
          <a:p>
            <a:pPr lvl="1">
              <a:lnSpc>
                <a:spcPct val="80000"/>
              </a:lnSpc>
            </a:pPr>
            <a:r>
              <a:rPr lang="en-US" altLang="en-US" sz="2200"/>
              <a:t>E.g. being attacked by a wild animal, followed by no stress once the danger is gone</a:t>
            </a:r>
            <a:br>
              <a:rPr lang="en-US" altLang="en-US" sz="2200"/>
            </a:br>
            <a:endParaRPr lang="en-US" altLang="en-US" sz="2200"/>
          </a:p>
          <a:p>
            <a:pPr>
              <a:lnSpc>
                <a:spcPct val="80000"/>
              </a:lnSpc>
            </a:pPr>
            <a:r>
              <a:rPr lang="en-US" altLang="en-US" sz="2600">
                <a:ea typeface="ＭＳ Ｐゴシック" charset="-128"/>
              </a:rPr>
              <a:t>Body</a:t>
            </a:r>
            <a:r>
              <a:rPr lang="ja-JP" altLang="en-US" sz="2600"/>
              <a:t>’</a:t>
            </a:r>
            <a:r>
              <a:rPr lang="en-US" altLang="ja-JP" sz="2600"/>
              <a:t>s alarm is not good with modern </a:t>
            </a:r>
            <a:r>
              <a:rPr lang="ja-JP" altLang="en-US" sz="2600"/>
              <a:t>“</a:t>
            </a:r>
            <a:r>
              <a:rPr lang="en-US" altLang="ja-JP" sz="2600"/>
              <a:t>dangers</a:t>
            </a:r>
            <a:r>
              <a:rPr lang="ja-JP" altLang="en-US" sz="2600"/>
              <a:t>”</a:t>
            </a:r>
            <a:r>
              <a:rPr lang="en-US" altLang="ja-JP" sz="2600"/>
              <a:t>, which might not be life threatening, but are constant and don</a:t>
            </a:r>
            <a:r>
              <a:rPr lang="ja-JP" altLang="en-US" sz="2600"/>
              <a:t>’</a:t>
            </a:r>
            <a:r>
              <a:rPr lang="en-US" altLang="ja-JP" sz="2600"/>
              <a:t>t go away</a:t>
            </a:r>
          </a:p>
          <a:p>
            <a:pPr lvl="1">
              <a:lnSpc>
                <a:spcPct val="80000"/>
              </a:lnSpc>
            </a:pPr>
            <a:r>
              <a:rPr lang="en-US" altLang="en-US" sz="2200"/>
              <a:t>E.g. school pressure</a:t>
            </a:r>
          </a:p>
          <a:p>
            <a:pPr lvl="1">
              <a:lnSpc>
                <a:spcPct val="80000"/>
              </a:lnSpc>
            </a:pPr>
            <a:r>
              <a:rPr lang="en-US" altLang="en-US" sz="2200"/>
              <a:t>E.g. social pressure</a:t>
            </a:r>
          </a:p>
          <a:p>
            <a:pPr>
              <a:lnSpc>
                <a:spcPct val="80000"/>
              </a:lnSpc>
            </a:pPr>
            <a:endParaRPr lang="en-US" altLang="en-US" sz="2600">
              <a:ea typeface="ＭＳ Ｐゴシック" charset="-128"/>
            </a:endParaRPr>
          </a:p>
        </p:txBody>
      </p:sp>
      <p:pic>
        <p:nvPicPr>
          <p:cNvPr id="39939" name="Picture 9" descr="MC9004173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4000"/>
            <a:ext cx="2514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3" descr="MC90006027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113" y="4267200"/>
            <a:ext cx="2020887"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p:txBody>
          <a:bodyPr/>
          <a:lstStyle/>
          <a:p>
            <a:r>
              <a:rPr lang="en-US" altLang="en-US"/>
              <a:t>What makes us feel safe?</a:t>
            </a:r>
          </a:p>
        </p:txBody>
      </p:sp>
      <p:sp>
        <p:nvSpPr>
          <p:cNvPr id="41986" name="Subtitle 3"/>
          <p:cNvSpPr>
            <a:spLocks noGrp="1"/>
          </p:cNvSpPr>
          <p:nvPr>
            <p:ph type="subTitle" idx="1"/>
          </p:nvPr>
        </p:nvSpPr>
        <p:spPr/>
        <p:txBody>
          <a:bodyPr/>
          <a:lstStyle/>
          <a:p>
            <a:endParaRPr lang="en-US"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492375"/>
          </a:xfrm>
        </p:spPr>
        <p:txBody>
          <a:bodyPr rtlCol="0">
            <a:normAutofit fontScale="90000"/>
          </a:bodyPr>
          <a:lstStyle/>
          <a:p>
            <a:pPr fontAlgn="auto">
              <a:spcAft>
                <a:spcPts val="0"/>
              </a:spcAft>
              <a:defRPr/>
            </a:pPr>
            <a:r>
              <a:rPr lang="en-US" dirty="0" smtClean="0"/>
              <a:t>What else do we need for mental health and resiliency? </a:t>
            </a:r>
            <a:br>
              <a:rPr lang="en-US" dirty="0" smtClean="0"/>
            </a:br>
            <a:r>
              <a:rPr lang="en-US" dirty="0" smtClean="0"/>
              <a:t>Let’s take a look at our history as human beings on this planet</a:t>
            </a:r>
            <a:r>
              <a:rPr lang="is-IS" dirty="0" smtClean="0"/>
              <a:t>…</a:t>
            </a:r>
            <a:endParaRPr lang="en-US" dirty="0"/>
          </a:p>
        </p:txBody>
      </p:sp>
      <p:pic>
        <p:nvPicPr>
          <p:cNvPr id="1894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7800" y="4872038"/>
            <a:ext cx="353060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r>
              <a:rPr lang="en-US" altLang="en-US">
                <a:latin typeface="Verdana" charset="0"/>
                <a:ea typeface="Verdana" charset="0"/>
                <a:cs typeface="Verdana" charset="0"/>
              </a:rPr>
              <a:t>Our history as humans</a:t>
            </a:r>
            <a:r>
              <a:rPr lang="is-IS" altLang="en-US">
                <a:latin typeface="Verdana" charset="0"/>
                <a:ea typeface="Verdana" charset="0"/>
                <a:cs typeface="Verdana" charset="0"/>
              </a:rPr>
              <a:t>…</a:t>
            </a:r>
            <a:endParaRPr lang="en-US" altLang="en-US">
              <a:latin typeface="Verdana" charset="0"/>
              <a:ea typeface="Verdana" charset="0"/>
              <a:cs typeface="Verdana" charset="0"/>
            </a:endParaRPr>
          </a:p>
        </p:txBody>
      </p:sp>
      <p:sp>
        <p:nvSpPr>
          <p:cNvPr id="190466" name="Right Arrow 6"/>
          <p:cNvSpPr>
            <a:spLocks noChangeArrowheads="1"/>
          </p:cNvSpPr>
          <p:nvPr/>
        </p:nvSpPr>
        <p:spPr bwMode="auto">
          <a:xfrm>
            <a:off x="1747838" y="4508500"/>
            <a:ext cx="5834062" cy="433388"/>
          </a:xfrm>
          <a:prstGeom prst="rightArrow">
            <a:avLst>
              <a:gd name="adj1" fmla="val 50000"/>
              <a:gd name="adj2" fmla="val 49857"/>
            </a:avLst>
          </a:prstGeom>
          <a:solidFill>
            <a:srgbClr val="A66A6A"/>
          </a:solidFill>
          <a:ln w="9525">
            <a:solidFill>
              <a:srgbClr val="000000"/>
            </a:solidFill>
            <a:round/>
            <a:headEnd/>
            <a:tailEnd/>
          </a:ln>
        </p:spPr>
        <p:txBody>
          <a:bodyPr lIns="68580" tIns="34290" rIns="68580" bIns="34290"/>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en-US" altLang="en-US" sz="2400">
              <a:solidFill>
                <a:srgbClr val="000000"/>
              </a:solidFill>
              <a:latin typeface="Verdana" charset="0"/>
              <a:sym typeface="Times" charset="0"/>
            </a:endParaRPr>
          </a:p>
        </p:txBody>
      </p:sp>
      <p:sp>
        <p:nvSpPr>
          <p:cNvPr id="190467" name="TextBox 15"/>
          <p:cNvSpPr txBox="1">
            <a:spLocks noChangeArrowheads="1"/>
          </p:cNvSpPr>
          <p:nvPr/>
        </p:nvSpPr>
        <p:spPr bwMode="auto">
          <a:xfrm>
            <a:off x="5257800" y="2805113"/>
            <a:ext cx="14049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1600">
                <a:latin typeface="Verdana" charset="0"/>
              </a:rPr>
              <a:t>Society </a:t>
            </a:r>
            <a:br>
              <a:rPr lang="en-US" altLang="en-US" sz="1600">
                <a:latin typeface="Verdana" charset="0"/>
              </a:rPr>
            </a:br>
            <a:r>
              <a:rPr lang="en-US" altLang="en-US" sz="1600">
                <a:latin typeface="Verdana" charset="0"/>
              </a:rPr>
              <a:t>and technology</a:t>
            </a:r>
          </a:p>
        </p:txBody>
      </p:sp>
      <p:cxnSp>
        <p:nvCxnSpPr>
          <p:cNvPr id="190468" name="Straight Connector 16"/>
          <p:cNvCxnSpPr>
            <a:cxnSpLocks noChangeShapeType="1"/>
          </p:cNvCxnSpPr>
          <p:nvPr/>
        </p:nvCxnSpPr>
        <p:spPr bwMode="auto">
          <a:xfrm>
            <a:off x="6551613" y="4616450"/>
            <a:ext cx="0" cy="217488"/>
          </a:xfrm>
          <a:prstGeom prst="line">
            <a:avLst/>
          </a:prstGeom>
          <a:noFill/>
          <a:ln w="53975">
            <a:solidFill>
              <a:srgbClr val="000000"/>
            </a:solidFill>
            <a:round/>
            <a:headEnd/>
            <a:tailEnd/>
          </a:ln>
        </p:spPr>
      </p:cxnSp>
      <p:sp>
        <p:nvSpPr>
          <p:cNvPr id="190469" name="TextBox 3"/>
          <p:cNvSpPr txBox="1">
            <a:spLocks noChangeArrowheads="1"/>
          </p:cNvSpPr>
          <p:nvPr/>
        </p:nvSpPr>
        <p:spPr bwMode="auto">
          <a:xfrm>
            <a:off x="1085850" y="3154363"/>
            <a:ext cx="18430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1600">
                <a:latin typeface="Verdana" charset="0"/>
              </a:rPr>
              <a:t>Modern humans</a:t>
            </a:r>
            <a:br>
              <a:rPr lang="en-US" altLang="en-US" sz="1600">
                <a:latin typeface="Verdana" charset="0"/>
              </a:rPr>
            </a:br>
            <a:r>
              <a:rPr lang="en-US" altLang="en-US" sz="1600">
                <a:latin typeface="Verdana" charset="0"/>
              </a:rPr>
              <a:t>evolved</a:t>
            </a:r>
          </a:p>
        </p:txBody>
      </p:sp>
      <p:sp>
        <p:nvSpPr>
          <p:cNvPr id="190470" name="TextBox 11"/>
          <p:cNvSpPr txBox="1">
            <a:spLocks noChangeArrowheads="1"/>
          </p:cNvSpPr>
          <p:nvPr/>
        </p:nvSpPr>
        <p:spPr bwMode="auto">
          <a:xfrm>
            <a:off x="1150938" y="4989513"/>
            <a:ext cx="119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1600">
                <a:latin typeface="Verdana" charset="0"/>
              </a:rPr>
              <a:t>200,000 </a:t>
            </a:r>
            <a:br>
              <a:rPr lang="en-US" altLang="en-US" sz="1600">
                <a:latin typeface="Verdana" charset="0"/>
              </a:rPr>
            </a:br>
            <a:r>
              <a:rPr lang="en-US" altLang="en-US" sz="1600">
                <a:latin typeface="Verdana" charset="0"/>
              </a:rPr>
              <a:t>years ago</a:t>
            </a:r>
          </a:p>
        </p:txBody>
      </p:sp>
      <p:sp>
        <p:nvSpPr>
          <p:cNvPr id="190471" name="TextBox 12"/>
          <p:cNvSpPr txBox="1">
            <a:spLocks noChangeArrowheads="1"/>
          </p:cNvSpPr>
          <p:nvPr/>
        </p:nvSpPr>
        <p:spPr bwMode="auto">
          <a:xfrm>
            <a:off x="5811838" y="4972050"/>
            <a:ext cx="1193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1600">
                <a:latin typeface="Verdana" charset="0"/>
              </a:rPr>
              <a:t>6,000 </a:t>
            </a:r>
            <a:br>
              <a:rPr lang="en-US" altLang="en-US" sz="1600">
                <a:latin typeface="Verdana" charset="0"/>
              </a:rPr>
            </a:br>
            <a:r>
              <a:rPr lang="en-US" altLang="en-US" sz="1600">
                <a:latin typeface="Verdana" charset="0"/>
              </a:rPr>
              <a:t>years ago</a:t>
            </a:r>
          </a:p>
          <a:p>
            <a:pPr algn="ctr"/>
            <a:endParaRPr lang="en-US" altLang="en-US" sz="1600">
              <a:latin typeface="Verdana" charset="0"/>
            </a:endParaRPr>
          </a:p>
        </p:txBody>
      </p:sp>
      <p:cxnSp>
        <p:nvCxnSpPr>
          <p:cNvPr id="190472" name="Straight Connector 13"/>
          <p:cNvCxnSpPr>
            <a:cxnSpLocks noChangeShapeType="1"/>
          </p:cNvCxnSpPr>
          <p:nvPr/>
        </p:nvCxnSpPr>
        <p:spPr bwMode="auto">
          <a:xfrm>
            <a:off x="1751013" y="4616450"/>
            <a:ext cx="0" cy="217488"/>
          </a:xfrm>
          <a:prstGeom prst="line">
            <a:avLst/>
          </a:prstGeom>
          <a:noFill/>
          <a:ln w="53975">
            <a:solidFill>
              <a:srgbClr val="000000"/>
            </a:solidFill>
            <a:round/>
            <a:headEnd/>
            <a:tailEnd/>
          </a:ln>
        </p:spPr>
      </p:cxnSp>
      <p:cxnSp>
        <p:nvCxnSpPr>
          <p:cNvPr id="190473" name="Straight Connector 17"/>
          <p:cNvCxnSpPr>
            <a:cxnSpLocks noChangeShapeType="1"/>
          </p:cNvCxnSpPr>
          <p:nvPr/>
        </p:nvCxnSpPr>
        <p:spPr bwMode="auto">
          <a:xfrm>
            <a:off x="7185025" y="4616450"/>
            <a:ext cx="0" cy="217488"/>
          </a:xfrm>
          <a:prstGeom prst="line">
            <a:avLst/>
          </a:prstGeom>
          <a:noFill/>
          <a:ln w="53975">
            <a:solidFill>
              <a:srgbClr val="000000"/>
            </a:solidFill>
            <a:round/>
            <a:headEnd/>
            <a:tailEnd/>
          </a:ln>
        </p:spPr>
      </p:cxnSp>
      <p:sp>
        <p:nvSpPr>
          <p:cNvPr id="190474" name="TextBox 19"/>
          <p:cNvSpPr txBox="1">
            <a:spLocks noChangeArrowheads="1"/>
          </p:cNvSpPr>
          <p:nvPr/>
        </p:nvSpPr>
        <p:spPr bwMode="auto">
          <a:xfrm>
            <a:off x="6662738" y="3268663"/>
            <a:ext cx="1403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1600">
                <a:latin typeface="Verdana" charset="0"/>
              </a:rPr>
              <a:t>iPads, cellphones </a:t>
            </a:r>
          </a:p>
        </p:txBody>
      </p:sp>
      <p:sp>
        <p:nvSpPr>
          <p:cNvPr id="190475" name="TextBox 20"/>
          <p:cNvSpPr txBox="1">
            <a:spLocks noChangeArrowheads="1"/>
          </p:cNvSpPr>
          <p:nvPr/>
        </p:nvSpPr>
        <p:spPr bwMode="auto">
          <a:xfrm>
            <a:off x="6918325" y="4968875"/>
            <a:ext cx="11477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1600">
                <a:latin typeface="Verdana" charset="0"/>
              </a:rPr>
              <a:t>6 years ago (2010)</a:t>
            </a:r>
          </a:p>
        </p:txBody>
      </p:sp>
      <p:cxnSp>
        <p:nvCxnSpPr>
          <p:cNvPr id="190476" name="Straight Arrow Connector 22"/>
          <p:cNvCxnSpPr>
            <a:cxnSpLocks noChangeShapeType="1"/>
          </p:cNvCxnSpPr>
          <p:nvPr/>
        </p:nvCxnSpPr>
        <p:spPr bwMode="auto">
          <a:xfrm flipH="1">
            <a:off x="1747838" y="3802063"/>
            <a:ext cx="123825" cy="731837"/>
          </a:xfrm>
          <a:prstGeom prst="straightConnector1">
            <a:avLst/>
          </a:prstGeom>
          <a:noFill/>
          <a:ln w="60325">
            <a:solidFill>
              <a:srgbClr val="000000"/>
            </a:solidFill>
            <a:round/>
            <a:headEnd/>
            <a:tailEnd type="triangle" w="med" len="lg"/>
          </a:ln>
        </p:spPr>
      </p:cxnSp>
      <p:cxnSp>
        <p:nvCxnSpPr>
          <p:cNvPr id="190477" name="Straight Arrow Connector 25"/>
          <p:cNvCxnSpPr>
            <a:cxnSpLocks noChangeShapeType="1"/>
            <a:stCxn id="190467" idx="2"/>
          </p:cNvCxnSpPr>
          <p:nvPr/>
        </p:nvCxnSpPr>
        <p:spPr bwMode="auto">
          <a:xfrm>
            <a:off x="5961063" y="3635375"/>
            <a:ext cx="534987" cy="898525"/>
          </a:xfrm>
          <a:prstGeom prst="straightConnector1">
            <a:avLst/>
          </a:prstGeom>
          <a:noFill/>
          <a:ln w="60325">
            <a:solidFill>
              <a:srgbClr val="000000"/>
            </a:solidFill>
            <a:round/>
            <a:headEnd/>
            <a:tailEnd type="triangle" w="med" len="lg"/>
          </a:ln>
        </p:spPr>
      </p:cxnSp>
      <p:cxnSp>
        <p:nvCxnSpPr>
          <p:cNvPr id="190478" name="Straight Arrow Connector 29"/>
          <p:cNvCxnSpPr>
            <a:cxnSpLocks noChangeShapeType="1"/>
          </p:cNvCxnSpPr>
          <p:nvPr/>
        </p:nvCxnSpPr>
        <p:spPr bwMode="auto">
          <a:xfrm flipH="1">
            <a:off x="7185025" y="3925888"/>
            <a:ext cx="12700" cy="608012"/>
          </a:xfrm>
          <a:prstGeom prst="straightConnector1">
            <a:avLst/>
          </a:prstGeom>
          <a:noFill/>
          <a:ln w="60325">
            <a:solidFill>
              <a:srgbClr val="000000"/>
            </a:solidFill>
            <a:round/>
            <a:headEnd/>
            <a:tailEnd type="triangle" w="med" len="lg"/>
          </a:ln>
        </p:spPr>
      </p:cxnSp>
      <p:sp>
        <p:nvSpPr>
          <p:cNvPr id="190479" name="TextBox 34"/>
          <p:cNvSpPr txBox="1">
            <a:spLocks noChangeArrowheads="1"/>
          </p:cNvSpPr>
          <p:nvPr/>
        </p:nvSpPr>
        <p:spPr bwMode="auto">
          <a:xfrm>
            <a:off x="1150938" y="1846263"/>
            <a:ext cx="6915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400">
                <a:latin typeface="Verdana" charset="0"/>
              </a:rPr>
              <a:t>Modern society and technology is a mere blip on the timeline</a:t>
            </a:r>
            <a:r>
              <a:rPr lang="is-IS" altLang="en-US" sz="2400">
                <a:latin typeface="Verdana" charset="0"/>
              </a:rPr>
              <a:t>…</a:t>
            </a:r>
          </a:p>
        </p:txBody>
      </p:sp>
      <p:pic>
        <p:nvPicPr>
          <p:cNvPr id="19048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5648325"/>
            <a:ext cx="100647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5948363"/>
            <a:ext cx="84613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2"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5638" y="5948363"/>
            <a:ext cx="77311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altLang="en-US"/>
              <a:t>How things have changed</a:t>
            </a:r>
            <a:r>
              <a:rPr lang="is-IS" altLang="en-US"/>
              <a:t>…</a:t>
            </a:r>
            <a:endParaRPr lang="en-US" altLang="en-US"/>
          </a:p>
        </p:txBody>
      </p:sp>
      <p:graphicFrame>
        <p:nvGraphicFramePr>
          <p:cNvPr id="4" name="Content Placeholder 3"/>
          <p:cNvGraphicFramePr>
            <a:graphicFrameLocks noGrp="1"/>
          </p:cNvGraphicFramePr>
          <p:nvPr>
            <p:ph idx="1"/>
          </p:nvPr>
        </p:nvGraphicFramePr>
        <p:xfrm>
          <a:off x="788988" y="1585913"/>
          <a:ext cx="7788274" cy="5019675"/>
        </p:xfrm>
        <a:graphic>
          <a:graphicData uri="http://schemas.openxmlformats.org/drawingml/2006/table">
            <a:tbl>
              <a:tblPr firstRow="1" bandRow="1">
                <a:tableStyleId>{5C22544A-7EE6-4342-B048-85BDC9FD1C3A}</a:tableStyleId>
              </a:tblPr>
              <a:tblGrid>
                <a:gridCol w="3894137"/>
                <a:gridCol w="3894137"/>
              </a:tblGrid>
              <a:tr h="344360">
                <a:tc>
                  <a:txBody>
                    <a:bodyPr/>
                    <a:lstStyle/>
                    <a:p>
                      <a:r>
                        <a:rPr lang="en-US" sz="1800" dirty="0" smtClean="0"/>
                        <a:t>In the past</a:t>
                      </a:r>
                      <a:r>
                        <a:rPr lang="is-IS" sz="1800" dirty="0" smtClean="0"/>
                        <a:t>…</a:t>
                      </a:r>
                      <a:endParaRPr lang="en-US" sz="1800" b="1" dirty="0">
                        <a:solidFill>
                          <a:schemeClr val="bg1"/>
                        </a:solidFill>
                      </a:endParaRPr>
                    </a:p>
                  </a:txBody>
                  <a:tcPr marL="70012" marR="70012" marT="35006" marB="35006"/>
                </a:tc>
                <a:tc>
                  <a:txBody>
                    <a:bodyPr/>
                    <a:lstStyle/>
                    <a:p>
                      <a:r>
                        <a:rPr lang="en-CA" sz="1800" dirty="0" smtClean="0"/>
                        <a:t>Nowadays</a:t>
                      </a:r>
                      <a:r>
                        <a:rPr lang="is-IS" sz="1800" dirty="0" smtClean="0"/>
                        <a:t>…</a:t>
                      </a:r>
                      <a:endParaRPr lang="en-US" sz="1800" dirty="0"/>
                    </a:p>
                  </a:txBody>
                  <a:tcPr marL="70012" marR="70012" marT="35006" marB="35006"/>
                </a:tc>
              </a:tr>
              <a:tr h="6187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We lived closely with nature</a:t>
                      </a:r>
                    </a:p>
                  </a:txBody>
                  <a:tcPr marL="70012" marR="70012" marT="35006" marB="35006"/>
                </a:tc>
                <a:tc>
                  <a:txBody>
                    <a:bodyPr/>
                    <a:lstStyle/>
                    <a:p>
                      <a:r>
                        <a:rPr lang="en-US" sz="1800" dirty="0" smtClean="0"/>
                        <a:t>We live in cities,</a:t>
                      </a:r>
                      <a:r>
                        <a:rPr lang="en-US" sz="1800" baseline="0" dirty="0" smtClean="0"/>
                        <a:t> and spent most of our time indoors </a:t>
                      </a:r>
                      <a:endParaRPr lang="en-US" sz="1800" dirty="0"/>
                    </a:p>
                  </a:txBody>
                  <a:tcPr marL="70012" marR="70012" marT="35006" marB="35006"/>
                </a:tc>
              </a:tr>
              <a:tr h="3443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We walked to places </a:t>
                      </a:r>
                    </a:p>
                  </a:txBody>
                  <a:tcPr marL="70012" marR="70012" marT="35006" marB="35006"/>
                </a:tc>
                <a:tc>
                  <a:txBody>
                    <a:bodyPr/>
                    <a:lstStyle/>
                    <a:p>
                      <a:r>
                        <a:rPr lang="en-US" sz="1800" dirty="0" smtClean="0"/>
                        <a:t>We drive </a:t>
                      </a:r>
                      <a:endParaRPr lang="en-US" sz="1800" dirty="0"/>
                    </a:p>
                  </a:txBody>
                  <a:tcPr marL="70012" marR="70012" marT="35006" marB="35006"/>
                </a:tc>
              </a:tr>
              <a:tr h="3443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We spent a lot of time in nature</a:t>
                      </a:r>
                    </a:p>
                  </a:txBody>
                  <a:tcPr marL="70012" marR="70012" marT="35006" marB="35006"/>
                </a:tc>
                <a:tc>
                  <a:txBody>
                    <a:bodyPr/>
                    <a:lstStyle/>
                    <a:p>
                      <a:r>
                        <a:rPr lang="en-US" sz="1800" dirty="0" smtClean="0"/>
                        <a:t>We spent our time indoors </a:t>
                      </a:r>
                      <a:endParaRPr lang="en-US" sz="1800" dirty="0"/>
                    </a:p>
                  </a:txBody>
                  <a:tcPr marL="70012" marR="70012" marT="35006" marB="35006"/>
                </a:tc>
              </a:tr>
              <a:tr h="618708">
                <a:tc>
                  <a:txBody>
                    <a:bodyPr/>
                    <a:lstStyle/>
                    <a:p>
                      <a:r>
                        <a:rPr lang="en-US" sz="1800" dirty="0" smtClean="0"/>
                        <a:t>We interacted with people face-to-face</a:t>
                      </a:r>
                      <a:endParaRPr lang="en-US" sz="1800" dirty="0"/>
                    </a:p>
                  </a:txBody>
                  <a:tcPr marL="70012" marR="70012" marT="35006" marB="35006"/>
                </a:tc>
                <a:tc>
                  <a:txBody>
                    <a:bodyPr/>
                    <a:lstStyle/>
                    <a:p>
                      <a:r>
                        <a:rPr lang="en-US" sz="1800" dirty="0" smtClean="0"/>
                        <a:t>We</a:t>
                      </a:r>
                      <a:r>
                        <a:rPr lang="en-US" sz="1800" baseline="0" dirty="0" smtClean="0"/>
                        <a:t> spent more time in front of a screen than in front of fellow human beings</a:t>
                      </a:r>
                    </a:p>
                  </a:txBody>
                  <a:tcPr marL="70012" marR="70012" marT="35006" marB="35006"/>
                </a:tc>
              </a:tr>
              <a:tr h="618708">
                <a:tc>
                  <a:txBody>
                    <a:bodyPr/>
                    <a:lstStyle/>
                    <a:p>
                      <a:r>
                        <a:rPr lang="en-US" sz="1800" dirty="0" smtClean="0"/>
                        <a:t>We had a wide circle</a:t>
                      </a:r>
                      <a:r>
                        <a:rPr lang="en-US" sz="1800" baseline="0" dirty="0" smtClean="0"/>
                        <a:t> of family and friends </a:t>
                      </a:r>
                      <a:endParaRPr lang="en-US" sz="1800" dirty="0"/>
                    </a:p>
                  </a:txBody>
                  <a:tcPr marL="70012" marR="70012" marT="35006" marB="35006"/>
                </a:tc>
                <a:tc>
                  <a:txBody>
                    <a:bodyPr/>
                    <a:lstStyle/>
                    <a:p>
                      <a:r>
                        <a:rPr lang="en-US" sz="1800" dirty="0" smtClean="0"/>
                        <a:t>We</a:t>
                      </a:r>
                      <a:r>
                        <a:rPr lang="en-US" sz="1800" baseline="0" dirty="0" smtClean="0"/>
                        <a:t> have smaller families and narrower circles of (true) friends</a:t>
                      </a:r>
                      <a:endParaRPr lang="en-US" sz="1800" dirty="0"/>
                    </a:p>
                  </a:txBody>
                  <a:tcPr marL="70012" marR="70012" marT="35006" marB="35006"/>
                </a:tc>
              </a:tr>
              <a:tr h="618708">
                <a:tc>
                  <a:txBody>
                    <a:bodyPr/>
                    <a:lstStyle/>
                    <a:p>
                      <a:r>
                        <a:rPr lang="en-US" sz="1800" dirty="0" smtClean="0"/>
                        <a:t>In</a:t>
                      </a:r>
                      <a:r>
                        <a:rPr lang="en-US" sz="1800" baseline="0" dirty="0" smtClean="0"/>
                        <a:t> the evening, families would spent time together </a:t>
                      </a:r>
                      <a:endParaRPr lang="en-US" sz="1800" dirty="0"/>
                    </a:p>
                  </a:txBody>
                  <a:tcPr marL="70012" marR="70012" marT="35006" marB="35006"/>
                </a:tc>
                <a:tc>
                  <a:txBody>
                    <a:bodyPr/>
                    <a:lstStyle/>
                    <a:p>
                      <a:r>
                        <a:rPr lang="en-US" sz="1800" dirty="0" smtClean="0"/>
                        <a:t>In</a:t>
                      </a:r>
                      <a:r>
                        <a:rPr lang="en-US" sz="1800" baseline="0" dirty="0" smtClean="0"/>
                        <a:t> the evening, families are often doing separate activities </a:t>
                      </a:r>
                      <a:endParaRPr lang="en-US" sz="1800" dirty="0"/>
                    </a:p>
                  </a:txBody>
                  <a:tcPr marL="70012" marR="70012" marT="35006" marB="35006"/>
                </a:tc>
              </a:tr>
              <a:tr h="618708">
                <a:tc>
                  <a:txBody>
                    <a:bodyPr/>
                    <a:lstStyle/>
                    <a:p>
                      <a:r>
                        <a:rPr lang="en-US" sz="1800" dirty="0" smtClean="0"/>
                        <a:t>In the 1970’s,</a:t>
                      </a:r>
                      <a:r>
                        <a:rPr lang="en-US" sz="1800" baseline="0" dirty="0" smtClean="0"/>
                        <a:t> one income earner could support a family </a:t>
                      </a:r>
                      <a:endParaRPr lang="en-US" sz="1800" dirty="0"/>
                    </a:p>
                  </a:txBody>
                  <a:tcPr marL="70012" marR="70012" marT="35006" marB="35006"/>
                </a:tc>
                <a:tc>
                  <a:txBody>
                    <a:bodyPr/>
                    <a:lstStyle/>
                    <a:p>
                      <a:r>
                        <a:rPr lang="en-US" sz="1800" dirty="0" smtClean="0"/>
                        <a:t>In 2015, two income earners are required to support a family</a:t>
                      </a:r>
                      <a:endParaRPr lang="en-US" sz="1800" dirty="0"/>
                    </a:p>
                  </a:txBody>
                  <a:tcPr marL="70012" marR="70012" marT="35006" marB="35006"/>
                </a:tc>
              </a:tr>
              <a:tr h="893055">
                <a:tc>
                  <a:txBody>
                    <a:bodyPr/>
                    <a:lstStyle/>
                    <a:p>
                      <a:r>
                        <a:rPr lang="en-US" sz="1800" dirty="0" smtClean="0"/>
                        <a:t>Children were closely connected to family and</a:t>
                      </a:r>
                      <a:r>
                        <a:rPr lang="en-US" sz="1800" baseline="0" dirty="0" smtClean="0"/>
                        <a:t> had face-to-face friends</a:t>
                      </a:r>
                      <a:endParaRPr lang="en-US" sz="1800" dirty="0"/>
                    </a:p>
                  </a:txBody>
                  <a:tcPr marL="70012" marR="70012" marT="35006" marB="35006"/>
                </a:tc>
                <a:tc>
                  <a:txBody>
                    <a:bodyPr/>
                    <a:lstStyle/>
                    <a:p>
                      <a:r>
                        <a:rPr lang="en-US" sz="1800" dirty="0" smtClean="0"/>
                        <a:t>Children are often disconnected from parents, and more connected to technology</a:t>
                      </a:r>
                      <a:endParaRPr lang="en-US" sz="1800" dirty="0"/>
                    </a:p>
                  </a:txBody>
                  <a:tcPr marL="70012" marR="70012" marT="35006" marB="35006"/>
                </a:tc>
              </a:tr>
            </a:tbl>
          </a:graphicData>
        </a:graphic>
      </p:graphicFrame>
      <p:pic>
        <p:nvPicPr>
          <p:cNvPr id="1925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0113" y="1585913"/>
            <a:ext cx="3894137"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29300" y="4098925"/>
            <a:ext cx="2811463" cy="1016000"/>
          </a:xfrm>
          <a:prstGeom prst="rect">
            <a:avLst/>
          </a:prstGeom>
          <a:noFill/>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a:latin typeface="Calibri" charset="0"/>
              </a:rPr>
              <a:t>Deep connections to people, in particular family</a:t>
            </a:r>
            <a:endParaRPr lang="en-US" altLang="en-US" sz="2000">
              <a:solidFill>
                <a:srgbClr val="7F7F7F"/>
              </a:solidFill>
              <a:latin typeface="Calibri" charset="0"/>
            </a:endParaRPr>
          </a:p>
        </p:txBody>
      </p:sp>
      <p:pic>
        <p:nvPicPr>
          <p:cNvPr id="19456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5888" y="2524125"/>
            <a:ext cx="75565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TextBox 27"/>
          <p:cNvSpPr txBox="1">
            <a:spLocks noChangeArrowheads="1"/>
          </p:cNvSpPr>
          <p:nvPr/>
        </p:nvSpPr>
        <p:spPr bwMode="auto">
          <a:xfrm>
            <a:off x="5829300" y="2681288"/>
            <a:ext cx="917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a:latin typeface="Calibri" charset="0"/>
              </a:rPr>
              <a:t>Nature</a:t>
            </a:r>
          </a:p>
        </p:txBody>
      </p:sp>
      <p:sp>
        <p:nvSpPr>
          <p:cNvPr id="19" name="Title 5"/>
          <p:cNvSpPr>
            <a:spLocks noGrp="1"/>
          </p:cNvSpPr>
          <p:nvPr>
            <p:ph type="title"/>
          </p:nvPr>
        </p:nvSpPr>
        <p:spPr>
          <a:xfrm>
            <a:off x="825500" y="971550"/>
            <a:ext cx="7645400" cy="1028700"/>
          </a:xfrm>
        </p:spPr>
        <p:txBody>
          <a:bodyPr rtlCol="0">
            <a:normAutofit fontScale="90000"/>
          </a:bodyPr>
          <a:lstStyle/>
          <a:p>
            <a:pPr fontAlgn="auto">
              <a:spcAft>
                <a:spcPts val="0"/>
              </a:spcAft>
              <a:defRPr/>
            </a:pPr>
            <a:r>
              <a:rPr lang="en-US" dirty="0" smtClean="0"/>
              <a:t>As a result, human beings are hard-wired to require</a:t>
            </a:r>
            <a:r>
              <a:rPr lang="is-IS" dirty="0" smtClean="0"/>
              <a:t>…</a:t>
            </a:r>
            <a:endParaRPr lang="en-US" dirty="0"/>
          </a:p>
        </p:txBody>
      </p:sp>
      <p:pic>
        <p:nvPicPr>
          <p:cNvPr id="19456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1388" y="3328988"/>
            <a:ext cx="76993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566" name="Straight Connector 19"/>
          <p:cNvCxnSpPr>
            <a:cxnSpLocks noChangeShapeType="1"/>
          </p:cNvCxnSpPr>
          <p:nvPr/>
        </p:nvCxnSpPr>
        <p:spPr bwMode="auto">
          <a:xfrm flipV="1">
            <a:off x="1793875" y="2943225"/>
            <a:ext cx="1924050" cy="681038"/>
          </a:xfrm>
          <a:prstGeom prst="line">
            <a:avLst/>
          </a:prstGeom>
          <a:noFill/>
          <a:ln w="76200">
            <a:solidFill>
              <a:srgbClr val="000000"/>
            </a:solidFill>
            <a:round/>
            <a:headEnd/>
            <a:tailEnd type="triangle" w="med" len="med"/>
          </a:ln>
        </p:spPr>
      </p:cxnSp>
      <p:cxnSp>
        <p:nvCxnSpPr>
          <p:cNvPr id="194567" name="Straight Connector 21"/>
          <p:cNvCxnSpPr>
            <a:cxnSpLocks noChangeShapeType="1"/>
          </p:cNvCxnSpPr>
          <p:nvPr/>
        </p:nvCxnSpPr>
        <p:spPr bwMode="auto">
          <a:xfrm>
            <a:off x="1793875" y="3995738"/>
            <a:ext cx="1736725" cy="252412"/>
          </a:xfrm>
          <a:prstGeom prst="line">
            <a:avLst/>
          </a:prstGeom>
          <a:noFill/>
          <a:ln w="76200">
            <a:solidFill>
              <a:srgbClr val="000000"/>
            </a:solidFill>
            <a:round/>
            <a:headEnd/>
            <a:tailEnd type="triangle" w="med" len="med"/>
          </a:ln>
        </p:spPr>
      </p:cxnSp>
      <p:cxnSp>
        <p:nvCxnSpPr>
          <p:cNvPr id="194568" name="Straight Connector 13"/>
          <p:cNvCxnSpPr>
            <a:cxnSpLocks noChangeShapeType="1"/>
            <a:stCxn id="194565" idx="2"/>
          </p:cNvCxnSpPr>
          <p:nvPr/>
        </p:nvCxnSpPr>
        <p:spPr bwMode="auto">
          <a:xfrm>
            <a:off x="1327150" y="4346575"/>
            <a:ext cx="2203450" cy="1609725"/>
          </a:xfrm>
          <a:prstGeom prst="line">
            <a:avLst/>
          </a:prstGeom>
          <a:noFill/>
          <a:ln w="76200">
            <a:solidFill>
              <a:srgbClr val="000000"/>
            </a:solidFill>
            <a:round/>
            <a:headEnd/>
            <a:tailEnd type="triangle" w="med" len="med"/>
          </a:ln>
        </p:spPr>
      </p:cxnSp>
      <p:pic>
        <p:nvPicPr>
          <p:cNvPr id="194569"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2863" y="4081463"/>
            <a:ext cx="1976437"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0" name="TextBox 26"/>
          <p:cNvSpPr txBox="1">
            <a:spLocks noChangeArrowheads="1"/>
          </p:cNvSpPr>
          <p:nvPr/>
        </p:nvSpPr>
        <p:spPr bwMode="auto">
          <a:xfrm>
            <a:off x="5827713" y="5624513"/>
            <a:ext cx="298608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a:latin typeface="Calibri" charset="0"/>
              </a:rPr>
              <a:t>Other meaningful things</a:t>
            </a:r>
            <a:r>
              <a:rPr lang="is-IS" altLang="en-US" sz="2000">
                <a:latin typeface="Calibri" charset="0"/>
              </a:rPr>
              <a:t> such as community, culture, spirituality, etc...</a:t>
            </a:r>
            <a:endParaRPr lang="en-US" altLang="en-US" sz="2000">
              <a:latin typeface="Calibri" charset="0"/>
            </a:endParaRPr>
          </a:p>
        </p:txBody>
      </p:sp>
      <p:pic>
        <p:nvPicPr>
          <p:cNvPr id="194571"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64025" y="5716588"/>
            <a:ext cx="768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84813" y="4095750"/>
            <a:ext cx="2986087" cy="708025"/>
          </a:xfrm>
          <a:prstGeom prst="rect">
            <a:avLst/>
          </a:prstGeom>
          <a:noFill/>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a:latin typeface="Calibri" charset="0"/>
              </a:rPr>
              <a:t>Deep connections to people, in particular family</a:t>
            </a:r>
            <a:endParaRPr lang="en-US" altLang="en-US" sz="2000">
              <a:solidFill>
                <a:srgbClr val="7F7F7F"/>
              </a:solidFill>
              <a:latin typeface="Calibri" charset="0"/>
            </a:endParaRPr>
          </a:p>
        </p:txBody>
      </p:sp>
      <p:pic>
        <p:nvPicPr>
          <p:cNvPr id="19661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2498725"/>
            <a:ext cx="75565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1" name="TextBox 27"/>
          <p:cNvSpPr txBox="1">
            <a:spLocks noChangeArrowheads="1"/>
          </p:cNvSpPr>
          <p:nvPr/>
        </p:nvSpPr>
        <p:spPr bwMode="auto">
          <a:xfrm>
            <a:off x="5484813" y="2716213"/>
            <a:ext cx="16525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1600">
                <a:latin typeface="Verdana" charset="0"/>
              </a:rPr>
              <a:t>Nature</a:t>
            </a:r>
          </a:p>
        </p:txBody>
      </p:sp>
      <p:sp>
        <p:nvSpPr>
          <p:cNvPr id="19" name="Title 5"/>
          <p:cNvSpPr>
            <a:spLocks noGrp="1"/>
          </p:cNvSpPr>
          <p:nvPr>
            <p:ph type="title"/>
          </p:nvPr>
        </p:nvSpPr>
        <p:spPr>
          <a:xfrm>
            <a:off x="825500" y="971550"/>
            <a:ext cx="7645400" cy="1028700"/>
          </a:xfrm>
        </p:spPr>
        <p:txBody>
          <a:bodyPr rtlCol="0">
            <a:normAutofit fontScale="90000"/>
          </a:bodyPr>
          <a:lstStyle/>
          <a:p>
            <a:pPr fontAlgn="auto">
              <a:spcAft>
                <a:spcPts val="0"/>
              </a:spcAft>
              <a:defRPr/>
            </a:pPr>
            <a:r>
              <a:rPr lang="en-US" dirty="0" smtClean="0"/>
              <a:t>As a result, child/youth are hard-wired to require</a:t>
            </a:r>
            <a:r>
              <a:rPr lang="is-IS" dirty="0" smtClean="0"/>
              <a:t>…</a:t>
            </a:r>
            <a:endParaRPr lang="en-US" dirty="0"/>
          </a:p>
        </p:txBody>
      </p:sp>
      <p:cxnSp>
        <p:nvCxnSpPr>
          <p:cNvPr id="196613" name="Straight Connector 19"/>
          <p:cNvCxnSpPr>
            <a:cxnSpLocks noChangeShapeType="1"/>
          </p:cNvCxnSpPr>
          <p:nvPr/>
        </p:nvCxnSpPr>
        <p:spPr bwMode="auto">
          <a:xfrm flipV="1">
            <a:off x="2403475" y="2917825"/>
            <a:ext cx="1924050" cy="681038"/>
          </a:xfrm>
          <a:prstGeom prst="line">
            <a:avLst/>
          </a:prstGeom>
          <a:noFill/>
          <a:ln w="76200">
            <a:solidFill>
              <a:srgbClr val="000000"/>
            </a:solidFill>
            <a:round/>
            <a:headEnd/>
            <a:tailEnd type="triangle" w="med" len="med"/>
          </a:ln>
        </p:spPr>
      </p:cxnSp>
      <p:cxnSp>
        <p:nvCxnSpPr>
          <p:cNvPr id="196614" name="Straight Connector 21"/>
          <p:cNvCxnSpPr>
            <a:cxnSpLocks noChangeShapeType="1"/>
          </p:cNvCxnSpPr>
          <p:nvPr/>
        </p:nvCxnSpPr>
        <p:spPr bwMode="auto">
          <a:xfrm>
            <a:off x="2403475" y="3970338"/>
            <a:ext cx="1736725" cy="252412"/>
          </a:xfrm>
          <a:prstGeom prst="line">
            <a:avLst/>
          </a:prstGeom>
          <a:noFill/>
          <a:ln w="76200">
            <a:solidFill>
              <a:srgbClr val="000000"/>
            </a:solidFill>
            <a:round/>
            <a:headEnd/>
            <a:tailEnd type="triangle" w="med" len="med"/>
          </a:ln>
        </p:spPr>
      </p:cxnSp>
      <p:cxnSp>
        <p:nvCxnSpPr>
          <p:cNvPr id="196615" name="Straight Connector 13"/>
          <p:cNvCxnSpPr>
            <a:cxnSpLocks noChangeShapeType="1"/>
          </p:cNvCxnSpPr>
          <p:nvPr/>
        </p:nvCxnSpPr>
        <p:spPr bwMode="auto">
          <a:xfrm>
            <a:off x="1936750" y="4321175"/>
            <a:ext cx="2203450" cy="1520825"/>
          </a:xfrm>
          <a:prstGeom prst="line">
            <a:avLst/>
          </a:prstGeom>
          <a:noFill/>
          <a:ln w="76200">
            <a:solidFill>
              <a:srgbClr val="000000"/>
            </a:solidFill>
            <a:round/>
            <a:headEnd/>
            <a:tailEnd type="triangle" w="med" len="med"/>
          </a:ln>
        </p:spPr>
      </p:cxnSp>
      <p:sp>
        <p:nvSpPr>
          <p:cNvPr id="196616" name="TextBox 6"/>
          <p:cNvSpPr txBox="1">
            <a:spLocks noChangeArrowheads="1"/>
          </p:cNvSpPr>
          <p:nvPr/>
        </p:nvSpPr>
        <p:spPr bwMode="auto">
          <a:xfrm>
            <a:off x="5484813" y="5705475"/>
            <a:ext cx="3392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a:t>Other meaningful things</a:t>
            </a:r>
            <a:r>
              <a:rPr lang="is-IS" altLang="en-US" sz="2000"/>
              <a:t> such as community, culture, spirituality, etc...</a:t>
            </a:r>
            <a:endParaRPr lang="en-US" altLang="en-US" sz="2000"/>
          </a:p>
        </p:txBody>
      </p:sp>
      <p:pic>
        <p:nvPicPr>
          <p:cNvPr id="1966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7938" y="3287713"/>
            <a:ext cx="9556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8"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5638" y="3802063"/>
            <a:ext cx="7715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9" name="Picture 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68813" y="5705475"/>
            <a:ext cx="768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tLang="en-US"/>
              <a:t>When do normal worries become a disorder?</a:t>
            </a:r>
          </a:p>
        </p:txBody>
      </p:sp>
      <p:sp>
        <p:nvSpPr>
          <p:cNvPr id="3" name="Content Placeholder 2"/>
          <p:cNvSpPr>
            <a:spLocks noGrp="1"/>
          </p:cNvSpPr>
          <p:nvPr>
            <p:ph idx="1"/>
          </p:nvPr>
        </p:nvSpPr>
        <p:spPr>
          <a:xfrm>
            <a:off x="628650" y="1825625"/>
            <a:ext cx="3714750" cy="4351338"/>
          </a:xfrm>
        </p:spPr>
        <p:txBody>
          <a:bodyPr rtlCol="0">
            <a:normAutofit lnSpcReduction="10000"/>
          </a:bodyPr>
          <a:lstStyle/>
          <a:p>
            <a:pPr fontAlgn="auto">
              <a:spcAft>
                <a:spcPts val="0"/>
              </a:spcAft>
              <a:buFont typeface="Arial" panose="020B0604020202020204" pitchFamily="34" charset="0"/>
              <a:buChar char="•"/>
              <a:defRPr/>
            </a:pPr>
            <a:r>
              <a:rPr lang="en-US" altLang="en-US" dirty="0">
                <a:ea typeface="ＭＳ Ｐゴシック" charset="-128"/>
              </a:rPr>
              <a:t>Everyone gets worries from time to time</a:t>
            </a:r>
          </a:p>
          <a:p>
            <a:pPr fontAlgn="auto">
              <a:spcAft>
                <a:spcPts val="0"/>
              </a:spcAft>
              <a:buFont typeface="Arial" panose="020B0604020202020204" pitchFamily="34" charset="0"/>
              <a:buChar char="•"/>
              <a:defRPr/>
            </a:pPr>
            <a:r>
              <a:rPr lang="en-US" altLang="en-US" dirty="0">
                <a:ea typeface="ＭＳ Ｐゴシック" charset="-128"/>
              </a:rPr>
              <a:t>Having just enough worries about things is actually healthy</a:t>
            </a:r>
          </a:p>
          <a:p>
            <a:pPr fontAlgn="auto">
              <a:spcAft>
                <a:spcPts val="0"/>
              </a:spcAft>
              <a:buFont typeface="Arial" panose="020B0604020202020204" pitchFamily="34" charset="0"/>
              <a:buChar char="•"/>
              <a:defRPr/>
            </a:pPr>
            <a:r>
              <a:rPr lang="en-US" altLang="en-US" dirty="0">
                <a:ea typeface="ＭＳ Ｐゴシック" charset="-128"/>
              </a:rPr>
              <a:t>But if you have so many worries that it gets in the way of life, we call it may be an Anxiety Disorder (or Anxiety Condition) </a:t>
            </a:r>
          </a:p>
          <a:p>
            <a:pPr fontAlgn="auto">
              <a:spcAft>
                <a:spcPts val="0"/>
              </a:spcAft>
              <a:buFont typeface="Arial" panose="020B0604020202020204" pitchFamily="34" charset="0"/>
              <a:buChar char="•"/>
              <a:defRPr/>
            </a:pPr>
            <a:endParaRPr lang="en-US" altLang="en-US" dirty="0">
              <a:ea typeface="ＭＳ Ｐゴシック" charset="-128"/>
            </a:endParaRPr>
          </a:p>
          <a:p>
            <a:pPr fontAlgn="auto">
              <a:spcAft>
                <a:spcPts val="0"/>
              </a:spcAft>
              <a:buFont typeface="Arial" panose="020B0604020202020204" pitchFamily="34" charset="0"/>
              <a:buChar char="•"/>
              <a:defRPr/>
            </a:pPr>
            <a:endParaRPr lang="en-US" dirty="0"/>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4038600"/>
            <a:ext cx="1309687"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95463"/>
            <a:ext cx="1304925"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en-US"/>
              <a:t>Evidence confirms that adult-child relationships are key</a:t>
            </a:r>
          </a:p>
        </p:txBody>
      </p:sp>
      <p:sp>
        <p:nvSpPr>
          <p:cNvPr id="82946" name="Content Placeholder 2"/>
          <p:cNvSpPr>
            <a:spLocks noGrp="1"/>
          </p:cNvSpPr>
          <p:nvPr>
            <p:ph idx="1"/>
          </p:nvPr>
        </p:nvSpPr>
        <p:spPr/>
        <p:txBody>
          <a:bodyPr rtlCol="0">
            <a:normAutofit fontScale="92500"/>
          </a:bodyPr>
          <a:lstStyle/>
          <a:p>
            <a:pPr fontAlgn="auto">
              <a:spcAft>
                <a:spcPts val="0"/>
              </a:spcAft>
              <a:buFont typeface="Arial" panose="020B0604020202020204" pitchFamily="34" charset="0"/>
              <a:buChar char="•"/>
              <a:defRPr/>
            </a:pPr>
            <a:r>
              <a:rPr lang="en-US" altLang="en-US" dirty="0" smtClean="0"/>
              <a:t>Key component to resiliency is positive social and emotional connections between </a:t>
            </a:r>
          </a:p>
          <a:p>
            <a:pPr lvl="1" fontAlgn="auto">
              <a:spcAft>
                <a:spcPts val="0"/>
              </a:spcAft>
              <a:buFont typeface="Arial" panose="020B0604020202020204" pitchFamily="34" charset="0"/>
              <a:buChar char="•"/>
              <a:defRPr/>
            </a:pPr>
            <a:r>
              <a:rPr lang="en-US" altLang="en-US" dirty="0" smtClean="0"/>
              <a:t>Teens and supportive adults</a:t>
            </a:r>
          </a:p>
          <a:p>
            <a:pPr lvl="1" fontAlgn="auto">
              <a:spcAft>
                <a:spcPts val="0"/>
              </a:spcAft>
              <a:buFont typeface="Arial" panose="020B0604020202020204" pitchFamily="34" charset="0"/>
              <a:buChar char="•"/>
              <a:defRPr/>
            </a:pPr>
            <a:r>
              <a:rPr lang="en-US" altLang="en-US" dirty="0" smtClean="0"/>
              <a:t>Teens and school</a:t>
            </a:r>
          </a:p>
          <a:p>
            <a:pPr lvl="1" fontAlgn="auto">
              <a:spcAft>
                <a:spcPts val="0"/>
              </a:spcAft>
              <a:buFont typeface="Arial" panose="020B0604020202020204" pitchFamily="34" charset="0"/>
              <a:buChar char="•"/>
              <a:defRPr/>
            </a:pPr>
            <a:r>
              <a:rPr lang="en-US" altLang="en-US" dirty="0" smtClean="0"/>
              <a:t>Teens and community </a:t>
            </a:r>
          </a:p>
          <a:p>
            <a:pPr fontAlgn="auto">
              <a:spcAft>
                <a:spcPts val="0"/>
              </a:spcAft>
              <a:buFont typeface="Arial" panose="020B0604020202020204" pitchFamily="34" charset="0"/>
              <a:buChar char="•"/>
              <a:defRPr/>
            </a:pPr>
            <a:r>
              <a:rPr lang="en-US" altLang="en-US" dirty="0" smtClean="0"/>
              <a:t>If you have strong connections with adults, then peer connections are not as important (or unnecessary)</a:t>
            </a:r>
          </a:p>
          <a:p>
            <a:pPr lvl="1" fontAlgn="auto">
              <a:spcAft>
                <a:spcPts val="0"/>
              </a:spcAft>
              <a:buFont typeface="Arial" panose="020B0604020202020204" pitchFamily="34" charset="0"/>
              <a:buChar char="•"/>
              <a:defRPr/>
            </a:pPr>
            <a:r>
              <a:rPr lang="en-US" altLang="en-US" dirty="0" smtClean="0"/>
              <a:t>Teens with strong connections with adults, even if socially isolated from peers are still resistant to depression/suicide</a:t>
            </a:r>
            <a:br>
              <a:rPr lang="en-US" altLang="en-US" dirty="0" smtClean="0"/>
            </a:br>
            <a:endParaRPr lang="en-US" altLang="en-US" dirty="0" smtClean="0"/>
          </a:p>
          <a:p>
            <a:pPr marL="0" indent="0" algn="r" fontAlgn="auto">
              <a:spcAft>
                <a:spcPts val="0"/>
              </a:spcAft>
              <a:buFont typeface="Arial" panose="020B0604020202020204" pitchFamily="34" charset="0"/>
              <a:buNone/>
              <a:defRPr/>
            </a:pPr>
            <a:r>
              <a:rPr lang="en-US" altLang="en-US" sz="2600" dirty="0" smtClean="0"/>
              <a:t>Keith, 2012</a:t>
            </a:r>
          </a:p>
          <a:p>
            <a:pPr fontAlgn="auto">
              <a:spcAft>
                <a:spcPts val="0"/>
              </a:spcAft>
              <a:buFont typeface="Arial" panose="020B0604020202020204" pitchFamily="34" charset="0"/>
              <a:buChar char="•"/>
              <a:defRPr/>
            </a:pPr>
            <a:endParaRPr lang="en-US" altLang="en-US" sz="260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r>
              <a:rPr lang="en-US" altLang="en-US"/>
              <a:t>Nature is essential for health</a:t>
            </a:r>
          </a:p>
        </p:txBody>
      </p:sp>
      <p:sp>
        <p:nvSpPr>
          <p:cNvPr id="3" name="Content Placeholder 2"/>
          <p:cNvSpPr>
            <a:spLocks noGrp="1"/>
          </p:cNvSpPr>
          <p:nvPr>
            <p:ph idx="1"/>
          </p:nvPr>
        </p:nvSpPr>
        <p:spPr>
          <a:xfrm>
            <a:off x="457200" y="1600200"/>
            <a:ext cx="7881938" cy="4525963"/>
          </a:xfrm>
        </p:spPr>
        <p:txBody>
          <a:bodyPr rtlCol="0">
            <a:normAutofit fontScale="92500" lnSpcReduction="10000"/>
          </a:bodyPr>
          <a:lstStyle/>
          <a:p>
            <a:pPr fontAlgn="auto">
              <a:spcAft>
                <a:spcPts val="0"/>
              </a:spcAft>
              <a:buFont typeface="Arial" panose="020B0604020202020204" pitchFamily="34" charset="0"/>
              <a:buChar char="•"/>
              <a:defRPr/>
            </a:pPr>
            <a:r>
              <a:rPr lang="en-US" sz="2000" dirty="0" smtClean="0"/>
              <a:t>Despite modern society, most of our existence has always been closely connected with nature</a:t>
            </a:r>
          </a:p>
          <a:p>
            <a:pPr fontAlgn="auto">
              <a:spcAft>
                <a:spcPts val="0"/>
              </a:spcAft>
              <a:buFont typeface="Arial" panose="020B0604020202020204" pitchFamily="34" charset="0"/>
              <a:buChar char="•"/>
              <a:defRPr/>
            </a:pPr>
            <a:r>
              <a:rPr lang="en-US" sz="2000" dirty="0" smtClean="0"/>
              <a:t>Modern ‘westernization’ has doubled our life expectancy, but has created emergence of new, serious diseases, e.g. depression / suicide</a:t>
            </a:r>
          </a:p>
          <a:p>
            <a:pPr fontAlgn="auto">
              <a:spcAft>
                <a:spcPts val="0"/>
              </a:spcAft>
              <a:buFont typeface="Arial" panose="020B0604020202020204" pitchFamily="34" charset="0"/>
              <a:buChar char="•"/>
              <a:defRPr/>
            </a:pPr>
            <a:r>
              <a:rPr lang="en-US" sz="2100" dirty="0" smtClean="0"/>
              <a:t>Studies show that nature helps physical and emotional health </a:t>
            </a:r>
          </a:p>
          <a:p>
            <a:pPr lvl="1" fontAlgn="auto">
              <a:spcAft>
                <a:spcPts val="0"/>
              </a:spcAft>
              <a:buFont typeface="Arial" panose="020B0604020202020204" pitchFamily="34" charset="0"/>
              <a:buChar char="•"/>
              <a:defRPr/>
            </a:pPr>
            <a:r>
              <a:rPr lang="en-US" sz="2000" dirty="0"/>
              <a:t>Improves </a:t>
            </a:r>
            <a:r>
              <a:rPr lang="en-US" sz="2000" dirty="0" smtClean="0"/>
              <a:t>depression, anxiety </a:t>
            </a:r>
            <a:r>
              <a:rPr lang="en-US" sz="2000" dirty="0"/>
              <a:t>(Berman, 2012</a:t>
            </a:r>
            <a:r>
              <a:rPr lang="en-US" sz="2000" dirty="0" smtClean="0"/>
              <a:t>), attention </a:t>
            </a:r>
            <a:r>
              <a:rPr lang="en-US" sz="2000" dirty="0"/>
              <a:t>deficits (Taylor and </a:t>
            </a:r>
            <a:r>
              <a:rPr lang="en-US" sz="2000" dirty="0" err="1"/>
              <a:t>Kuo</a:t>
            </a:r>
            <a:r>
              <a:rPr lang="en-US" sz="2000" dirty="0"/>
              <a:t>, 2009)</a:t>
            </a:r>
          </a:p>
          <a:p>
            <a:pPr lvl="1" fontAlgn="auto">
              <a:spcAft>
                <a:spcPts val="0"/>
              </a:spcAft>
              <a:buFont typeface="Arial" panose="020B0604020202020204" pitchFamily="34" charset="0"/>
              <a:buChar char="•"/>
              <a:defRPr/>
            </a:pPr>
            <a:r>
              <a:rPr lang="en-US" sz="2000" dirty="0" smtClean="0"/>
              <a:t>Reduces aggression (</a:t>
            </a:r>
            <a:r>
              <a:rPr lang="en-US" sz="2000" dirty="0" err="1" smtClean="0"/>
              <a:t>Kuo</a:t>
            </a:r>
            <a:r>
              <a:rPr lang="en-US" sz="2000" dirty="0" smtClean="0"/>
              <a:t> et al., 2001)</a:t>
            </a:r>
          </a:p>
          <a:p>
            <a:pPr lvl="1" fontAlgn="auto">
              <a:spcAft>
                <a:spcPts val="0"/>
              </a:spcAft>
              <a:buFont typeface="Arial" panose="020B0604020202020204" pitchFamily="34" charset="0"/>
              <a:buChar char="•"/>
              <a:defRPr/>
            </a:pPr>
            <a:r>
              <a:rPr lang="en-US" sz="2000" dirty="0" smtClean="0"/>
              <a:t>Reduces myopia</a:t>
            </a:r>
          </a:p>
          <a:p>
            <a:pPr lvl="1" fontAlgn="auto">
              <a:spcAft>
                <a:spcPts val="0"/>
              </a:spcAft>
              <a:buFont typeface="Arial" panose="020B0604020202020204" pitchFamily="34" charset="0"/>
              <a:buChar char="•"/>
              <a:defRPr/>
            </a:pPr>
            <a:r>
              <a:rPr lang="en-US" sz="2000" dirty="0" smtClean="0"/>
              <a:t>Reduces cardiovascular problems (Beyer, 2014)</a:t>
            </a:r>
          </a:p>
          <a:p>
            <a:pPr lvl="1" fontAlgn="auto">
              <a:spcAft>
                <a:spcPts val="0"/>
              </a:spcAft>
              <a:buFont typeface="Arial" panose="020B0604020202020204" pitchFamily="34" charset="0"/>
              <a:buChar char="•"/>
              <a:defRPr/>
            </a:pPr>
            <a:r>
              <a:rPr lang="en-US" sz="2000" dirty="0" smtClean="0"/>
              <a:t>Wilderness course (2-weeks) has psychological/lifestyle benefits (Greenway, 1995) </a:t>
            </a:r>
          </a:p>
          <a:p>
            <a:pPr fontAlgn="auto">
              <a:spcAft>
                <a:spcPts val="0"/>
              </a:spcAft>
              <a:buFont typeface="Arial" panose="020B0604020202020204" pitchFamily="34" charset="0"/>
              <a:buChar char="•"/>
              <a:defRPr/>
            </a:pPr>
            <a:r>
              <a:rPr lang="en-US" sz="2300" dirty="0" smtClean="0"/>
              <a:t>As a public health intervention, </a:t>
            </a:r>
            <a:r>
              <a:rPr lang="en-US" sz="2300" b="1" dirty="0" smtClean="0"/>
              <a:t>increasing exposure to nature is perhaps one of the most cost-effective interventions </a:t>
            </a:r>
            <a:r>
              <a:rPr lang="en-US" sz="2300" dirty="0" smtClean="0"/>
              <a:t>(</a:t>
            </a:r>
            <a:r>
              <a:rPr lang="en-US" sz="2300" dirty="0" err="1" smtClean="0"/>
              <a:t>Maller</a:t>
            </a:r>
            <a:r>
              <a:rPr lang="en-US" sz="2300" dirty="0" smtClean="0"/>
              <a:t> et al., 2006) </a:t>
            </a:r>
          </a:p>
          <a:p>
            <a:pPr fontAlgn="auto">
              <a:spcAft>
                <a:spcPts val="0"/>
              </a:spcAft>
              <a:buFont typeface="Arial" panose="020B0604020202020204" pitchFamily="34" charset="0"/>
              <a:buChar char="•"/>
              <a:defRPr/>
            </a:pPr>
            <a:endParaRPr lang="en-US" sz="2000" dirty="0" smtClean="0"/>
          </a:p>
          <a:p>
            <a:pPr fontAlgn="auto">
              <a:spcAft>
                <a:spcPts val="0"/>
              </a:spcAft>
              <a:buFont typeface="Arial" panose="020B0604020202020204" pitchFamily="34" charset="0"/>
              <a:buChar char="•"/>
              <a:defRPr/>
            </a:pPr>
            <a:endParaRPr lang="en-US" sz="2000" dirty="0" smtClean="0"/>
          </a:p>
          <a:p>
            <a:pPr fontAlgn="auto">
              <a:spcAft>
                <a:spcPts val="0"/>
              </a:spcAft>
              <a:buFont typeface="Arial" panose="020B0604020202020204" pitchFamily="34" charset="0"/>
              <a:buChar char="•"/>
              <a:defRPr/>
            </a:pPr>
            <a:endParaRPr lang="en-US" sz="2000" dirty="0" smtClean="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r>
              <a:rPr lang="en-US" altLang="en-US"/>
              <a:t>How things have changed</a:t>
            </a:r>
            <a:r>
              <a:rPr lang="is-IS" altLang="en-US"/>
              <a:t>…</a:t>
            </a:r>
            <a:endParaRPr lang="en-US" altLang="en-US"/>
          </a:p>
        </p:txBody>
      </p:sp>
      <p:graphicFrame>
        <p:nvGraphicFramePr>
          <p:cNvPr id="4" name="Content Placeholder 3"/>
          <p:cNvGraphicFramePr>
            <a:graphicFrameLocks noGrp="1"/>
          </p:cNvGraphicFramePr>
          <p:nvPr>
            <p:ph idx="1"/>
          </p:nvPr>
        </p:nvGraphicFramePr>
        <p:xfrm>
          <a:off x="788988" y="1585913"/>
          <a:ext cx="7788274" cy="4923296"/>
        </p:xfrm>
        <a:graphic>
          <a:graphicData uri="http://schemas.openxmlformats.org/drawingml/2006/table">
            <a:tbl>
              <a:tblPr firstRow="1" bandRow="1">
                <a:tableStyleId>{5C22544A-7EE6-4342-B048-85BDC9FD1C3A}</a:tableStyleId>
              </a:tblPr>
              <a:tblGrid>
                <a:gridCol w="3894137"/>
                <a:gridCol w="3894137"/>
              </a:tblGrid>
              <a:tr h="344274">
                <a:tc>
                  <a:txBody>
                    <a:bodyPr/>
                    <a:lstStyle/>
                    <a:p>
                      <a:r>
                        <a:rPr lang="en-US" sz="1800" dirty="0" smtClean="0"/>
                        <a:t>In the past</a:t>
                      </a:r>
                      <a:r>
                        <a:rPr lang="is-IS" sz="1800" dirty="0" smtClean="0"/>
                        <a:t>…</a:t>
                      </a:r>
                      <a:endParaRPr lang="en-US" sz="1800" dirty="0">
                        <a:solidFill>
                          <a:schemeClr val="tx1"/>
                        </a:solidFill>
                      </a:endParaRPr>
                    </a:p>
                  </a:txBody>
                  <a:tcPr marL="70012" marR="70012" marT="34998" marB="34998"/>
                </a:tc>
                <a:tc>
                  <a:txBody>
                    <a:bodyPr/>
                    <a:lstStyle/>
                    <a:p>
                      <a:r>
                        <a:rPr lang="en-CA" sz="1800" dirty="0" smtClean="0"/>
                        <a:t>Nowadays</a:t>
                      </a:r>
                      <a:r>
                        <a:rPr lang="is-IS" sz="1800" dirty="0" smtClean="0"/>
                        <a:t>,</a:t>
                      </a:r>
                      <a:r>
                        <a:rPr lang="is-IS" sz="1800" baseline="0" dirty="0" smtClean="0"/>
                        <a:t> we spend our time...</a:t>
                      </a:r>
                      <a:endParaRPr lang="en-US" sz="1800" dirty="0">
                        <a:solidFill>
                          <a:schemeClr val="tx1"/>
                        </a:solidFill>
                      </a:endParaRPr>
                    </a:p>
                  </a:txBody>
                  <a:tcPr marL="70012" marR="70012" marT="34998" marB="34998"/>
                </a:tc>
              </a:tr>
              <a:tr h="4236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We lived closely with nature</a:t>
                      </a:r>
                      <a:endParaRPr lang="en-US" sz="1800" dirty="0" smtClean="0">
                        <a:solidFill>
                          <a:schemeClr val="tx1"/>
                        </a:solidFill>
                      </a:endParaRPr>
                    </a:p>
                  </a:txBody>
                  <a:tcPr marL="70012" marR="70012" marT="34998" marB="34998"/>
                </a:tc>
                <a:tc>
                  <a:txBody>
                    <a:bodyPr/>
                    <a:lstStyle/>
                    <a:p>
                      <a:r>
                        <a:rPr lang="en-US" sz="1800" dirty="0" smtClean="0"/>
                        <a:t>In cities,</a:t>
                      </a:r>
                      <a:r>
                        <a:rPr lang="en-US" sz="1800" baseline="0" dirty="0" smtClean="0"/>
                        <a:t> indoors </a:t>
                      </a:r>
                      <a:endParaRPr lang="en-US" sz="1800" dirty="0">
                        <a:solidFill>
                          <a:schemeClr val="tx1"/>
                        </a:solidFill>
                      </a:endParaRPr>
                    </a:p>
                  </a:txBody>
                  <a:tcPr marL="70012" marR="70012" marT="34998" marB="34998"/>
                </a:tc>
              </a:tr>
              <a:tr h="3442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We walked to places </a:t>
                      </a:r>
                      <a:endParaRPr lang="en-US" sz="1800" dirty="0" smtClean="0">
                        <a:solidFill>
                          <a:schemeClr val="tx1"/>
                        </a:solidFill>
                      </a:endParaRPr>
                    </a:p>
                  </a:txBody>
                  <a:tcPr marL="70012" marR="70012" marT="34998" marB="34998"/>
                </a:tc>
                <a:tc>
                  <a:txBody>
                    <a:bodyPr/>
                    <a:lstStyle/>
                    <a:p>
                      <a:r>
                        <a:rPr lang="en-US" sz="1800" dirty="0" smtClean="0"/>
                        <a:t>Driving</a:t>
                      </a:r>
                      <a:r>
                        <a:rPr lang="en-US" sz="1800" baseline="0" dirty="0" smtClean="0"/>
                        <a:t> </a:t>
                      </a:r>
                      <a:r>
                        <a:rPr lang="en-US" sz="1800" dirty="0" smtClean="0"/>
                        <a:t>everywhere</a:t>
                      </a:r>
                      <a:endParaRPr lang="en-US" sz="1800" dirty="0">
                        <a:solidFill>
                          <a:schemeClr val="tx1"/>
                        </a:solidFill>
                      </a:endParaRPr>
                    </a:p>
                  </a:txBody>
                  <a:tcPr marL="70012" marR="70012" marT="34998" marB="34998"/>
                </a:tc>
              </a:tr>
              <a:tr h="6185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We spent a lot of time in nature</a:t>
                      </a:r>
                      <a:endParaRPr lang="en-US" sz="1800" dirty="0" smtClean="0">
                        <a:solidFill>
                          <a:schemeClr val="tx1"/>
                        </a:solidFill>
                      </a:endParaRPr>
                    </a:p>
                  </a:txBody>
                  <a:tcPr marL="70012" marR="70012" marT="34998" marB="349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a:t>
                      </a:r>
                      <a:r>
                        <a:rPr lang="en-US" sz="1800" baseline="0" dirty="0" smtClean="0"/>
                        <a:t>n front of a screen rather in front of fellow human beings</a:t>
                      </a:r>
                      <a:endParaRPr lang="en-US" sz="1800" baseline="0" dirty="0" smtClean="0">
                        <a:solidFill>
                          <a:schemeClr val="tx1"/>
                        </a:solidFill>
                      </a:endParaRPr>
                    </a:p>
                  </a:txBody>
                  <a:tcPr marL="70012" marR="70012" marT="34998" marB="34998"/>
                </a:tc>
              </a:tr>
              <a:tr h="892831">
                <a:tc>
                  <a:txBody>
                    <a:bodyPr/>
                    <a:lstStyle/>
                    <a:p>
                      <a:r>
                        <a:rPr lang="en-US" sz="1800" dirty="0" smtClean="0"/>
                        <a:t>We interacted with people face-to-face</a:t>
                      </a:r>
                      <a:endParaRPr lang="en-US" sz="1800" dirty="0">
                        <a:solidFill>
                          <a:schemeClr val="tx1"/>
                        </a:solidFill>
                      </a:endParaRPr>
                    </a:p>
                  </a:txBody>
                  <a:tcPr marL="70012" marR="70012" marT="34998" marB="349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With </a:t>
                      </a:r>
                      <a:r>
                        <a:rPr lang="en-US" sz="1800" baseline="0" dirty="0" smtClean="0"/>
                        <a:t>smaller families and narrower circles of (true) friends, i.e. the village is no more </a:t>
                      </a:r>
                      <a:endParaRPr lang="en-US" sz="1800" dirty="0" smtClean="0">
                        <a:solidFill>
                          <a:schemeClr val="tx1"/>
                        </a:solidFill>
                      </a:endParaRPr>
                    </a:p>
                  </a:txBody>
                  <a:tcPr marL="70012" marR="70012" marT="34998" marB="34998"/>
                </a:tc>
              </a:tr>
              <a:tr h="618553">
                <a:tc>
                  <a:txBody>
                    <a:bodyPr/>
                    <a:lstStyle/>
                    <a:p>
                      <a:r>
                        <a:rPr lang="en-US" sz="1800" dirty="0" smtClean="0"/>
                        <a:t>We had a wide circle</a:t>
                      </a:r>
                      <a:r>
                        <a:rPr lang="en-US" sz="1800" baseline="0" dirty="0" smtClean="0"/>
                        <a:t> of family and friends </a:t>
                      </a:r>
                      <a:endParaRPr lang="en-US" sz="1800" dirty="0">
                        <a:solidFill>
                          <a:schemeClr val="tx1"/>
                        </a:solidFill>
                      </a:endParaRPr>
                    </a:p>
                  </a:txBody>
                  <a:tcPr marL="70012" marR="70012" marT="34998" marB="349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Even as families together in the evening, often </a:t>
                      </a:r>
                      <a:r>
                        <a:rPr lang="en-US" sz="1800" baseline="0" dirty="0" smtClean="0"/>
                        <a:t>doing separate activities </a:t>
                      </a:r>
                      <a:endParaRPr lang="en-US" sz="1800" dirty="0" smtClean="0">
                        <a:solidFill>
                          <a:schemeClr val="tx1"/>
                        </a:solidFill>
                      </a:endParaRPr>
                    </a:p>
                  </a:txBody>
                  <a:tcPr marL="70012" marR="70012" marT="34998" marB="34998"/>
                </a:tc>
              </a:tr>
              <a:tr h="618553">
                <a:tc>
                  <a:txBody>
                    <a:bodyPr/>
                    <a:lstStyle/>
                    <a:p>
                      <a:r>
                        <a:rPr lang="en-US" sz="1800" dirty="0" smtClean="0"/>
                        <a:t>In</a:t>
                      </a:r>
                      <a:r>
                        <a:rPr lang="en-US" sz="1800" baseline="0" dirty="0" smtClean="0"/>
                        <a:t> the evening, families would spent time together </a:t>
                      </a:r>
                      <a:endParaRPr lang="en-US" sz="1800" dirty="0">
                        <a:solidFill>
                          <a:schemeClr val="tx1"/>
                        </a:solidFill>
                      </a:endParaRPr>
                    </a:p>
                  </a:txBody>
                  <a:tcPr marL="70012" marR="70012" marT="34998" marB="349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Busy</a:t>
                      </a:r>
                      <a:r>
                        <a:rPr lang="en-US" sz="1800" baseline="0" dirty="0" smtClean="0"/>
                        <a:t> working, with </a:t>
                      </a:r>
                      <a:r>
                        <a:rPr lang="en-US" sz="1800" dirty="0" smtClean="0"/>
                        <a:t>two income earners required to support a family</a:t>
                      </a:r>
                      <a:endParaRPr lang="en-US" sz="1800" dirty="0" smtClean="0">
                        <a:solidFill>
                          <a:schemeClr val="tx1"/>
                        </a:solidFill>
                      </a:endParaRPr>
                    </a:p>
                  </a:txBody>
                  <a:tcPr marL="70012" marR="70012" marT="34998" marB="34998"/>
                </a:tc>
              </a:tr>
              <a:tr h="1062151">
                <a:tc>
                  <a:txBody>
                    <a:bodyPr/>
                    <a:lstStyle/>
                    <a:p>
                      <a:r>
                        <a:rPr lang="en-US" sz="1800" dirty="0" smtClean="0"/>
                        <a:t>In the 70’s,</a:t>
                      </a:r>
                      <a:r>
                        <a:rPr lang="en-US" sz="1800" baseline="0" dirty="0" smtClean="0"/>
                        <a:t> one income earner could support a family </a:t>
                      </a:r>
                      <a:endParaRPr lang="en-US" sz="1800" dirty="0">
                        <a:solidFill>
                          <a:schemeClr val="tx1"/>
                        </a:solidFill>
                      </a:endParaRPr>
                    </a:p>
                  </a:txBody>
                  <a:tcPr marL="70012" marR="70012" marT="34998" marB="349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Disconnected from families</a:t>
                      </a:r>
                      <a:r>
                        <a:rPr lang="en-US" sz="1800" baseline="0" dirty="0" smtClean="0"/>
                        <a:t>, </a:t>
                      </a:r>
                      <a:r>
                        <a:rPr lang="en-US" sz="1800" dirty="0" smtClean="0"/>
                        <a:t>friends</a:t>
                      </a:r>
                      <a:r>
                        <a:rPr lang="en-US" sz="1800" baseline="0" dirty="0" smtClean="0"/>
                        <a:t>, nature</a:t>
                      </a:r>
                      <a:r>
                        <a:rPr lang="en-US" sz="1800" dirty="0" smtClean="0"/>
                        <a:t> and more connected to technology</a:t>
                      </a:r>
                      <a:endParaRPr lang="en-US" sz="1800" dirty="0" smtClean="0">
                        <a:solidFill>
                          <a:schemeClr val="tx1"/>
                        </a:solidFill>
                      </a:endParaRPr>
                    </a:p>
                  </a:txBody>
                  <a:tcPr marL="70012" marR="70012" marT="34998" marB="34998"/>
                </a:tc>
              </a:tr>
            </a:tbl>
          </a:graphicData>
        </a:graphic>
      </p:graphicFrame>
      <p:pic>
        <p:nvPicPr>
          <p:cNvPr id="20073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988" y="1585913"/>
            <a:ext cx="38877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050" y="3700463"/>
            <a:ext cx="3903663"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32538" y="4108450"/>
            <a:ext cx="2811462" cy="1016000"/>
          </a:xfrm>
          <a:prstGeom prst="rect">
            <a:avLst/>
          </a:prstGeom>
          <a:noFill/>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a:latin typeface="Calibri" charset="0"/>
              </a:rPr>
              <a:t>Deep connections to people, in particular family</a:t>
            </a:r>
            <a:endParaRPr lang="en-US" altLang="en-US" sz="2000">
              <a:solidFill>
                <a:srgbClr val="7F7F7F"/>
              </a:solidFill>
              <a:latin typeface="Calibri" charset="0"/>
            </a:endParaRPr>
          </a:p>
        </p:txBody>
      </p:sp>
      <p:pic>
        <p:nvPicPr>
          <p:cNvPr id="20275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1813" y="2671763"/>
            <a:ext cx="4651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TextBox 27"/>
          <p:cNvSpPr txBox="1">
            <a:spLocks noChangeArrowheads="1"/>
          </p:cNvSpPr>
          <p:nvPr/>
        </p:nvSpPr>
        <p:spPr bwMode="auto">
          <a:xfrm>
            <a:off x="6332538" y="2690813"/>
            <a:ext cx="919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a:latin typeface="Calibri" charset="0"/>
              </a:rPr>
              <a:t>Nature</a:t>
            </a:r>
          </a:p>
        </p:txBody>
      </p:sp>
      <p:sp>
        <p:nvSpPr>
          <p:cNvPr id="202756" name="Title 5"/>
          <p:cNvSpPr>
            <a:spLocks noGrp="1"/>
          </p:cNvSpPr>
          <p:nvPr>
            <p:ph type="title"/>
          </p:nvPr>
        </p:nvSpPr>
        <p:spPr>
          <a:xfrm>
            <a:off x="825500" y="971550"/>
            <a:ext cx="7645400" cy="1028700"/>
          </a:xfrm>
        </p:spPr>
        <p:txBody>
          <a:bodyPr/>
          <a:lstStyle/>
          <a:p>
            <a:r>
              <a:rPr lang="en-US" altLang="en-US" sz="2800"/>
              <a:t>As a result (of modern society), many adults are disconnected and over-connected to things that do not provide happiness</a:t>
            </a:r>
            <a:r>
              <a:rPr lang="is-IS" altLang="en-US" sz="2800"/>
              <a:t>…</a:t>
            </a:r>
            <a:endParaRPr lang="en-US" altLang="en-US" sz="2800"/>
          </a:p>
        </p:txBody>
      </p:sp>
      <p:pic>
        <p:nvPicPr>
          <p:cNvPr id="20275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1438" y="4019550"/>
            <a:ext cx="769937"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2758" name="Straight Connector 19"/>
          <p:cNvCxnSpPr>
            <a:cxnSpLocks noChangeShapeType="1"/>
          </p:cNvCxnSpPr>
          <p:nvPr/>
        </p:nvCxnSpPr>
        <p:spPr bwMode="auto">
          <a:xfrm flipH="1" flipV="1">
            <a:off x="2076450" y="3478213"/>
            <a:ext cx="534988" cy="533400"/>
          </a:xfrm>
          <a:prstGeom prst="line">
            <a:avLst/>
          </a:prstGeom>
          <a:noFill/>
          <a:ln w="76200">
            <a:solidFill>
              <a:srgbClr val="000000"/>
            </a:solidFill>
            <a:round/>
            <a:headEnd/>
            <a:tailEnd type="triangle" w="med" len="med"/>
          </a:ln>
        </p:spPr>
      </p:cxnSp>
      <p:cxnSp>
        <p:nvCxnSpPr>
          <p:cNvPr id="202759" name="Straight Connector 21"/>
          <p:cNvCxnSpPr>
            <a:cxnSpLocks noChangeShapeType="1"/>
          </p:cNvCxnSpPr>
          <p:nvPr/>
        </p:nvCxnSpPr>
        <p:spPr bwMode="auto">
          <a:xfrm flipH="1">
            <a:off x="1695450" y="4618038"/>
            <a:ext cx="763588" cy="419100"/>
          </a:xfrm>
          <a:prstGeom prst="line">
            <a:avLst/>
          </a:prstGeom>
          <a:noFill/>
          <a:ln w="76200">
            <a:solidFill>
              <a:srgbClr val="000000"/>
            </a:solidFill>
            <a:round/>
            <a:headEnd/>
            <a:tailEnd type="triangle" w="med" len="med"/>
          </a:ln>
        </p:spPr>
      </p:cxnSp>
      <p:cxnSp>
        <p:nvCxnSpPr>
          <p:cNvPr id="202760" name="Straight Connector 13"/>
          <p:cNvCxnSpPr>
            <a:cxnSpLocks noChangeShapeType="1"/>
          </p:cNvCxnSpPr>
          <p:nvPr/>
        </p:nvCxnSpPr>
        <p:spPr bwMode="auto">
          <a:xfrm flipH="1">
            <a:off x="2536825" y="5024438"/>
            <a:ext cx="330200" cy="868362"/>
          </a:xfrm>
          <a:prstGeom prst="line">
            <a:avLst/>
          </a:prstGeom>
          <a:noFill/>
          <a:ln w="76200">
            <a:solidFill>
              <a:srgbClr val="000000"/>
            </a:solidFill>
            <a:round/>
            <a:headEnd/>
            <a:tailEnd type="triangle" w="med" len="med"/>
          </a:ln>
        </p:spPr>
      </p:cxnSp>
      <p:pic>
        <p:nvPicPr>
          <p:cNvPr id="202761"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2213" y="4359275"/>
            <a:ext cx="1219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62" name="TextBox 26"/>
          <p:cNvSpPr txBox="1">
            <a:spLocks noChangeArrowheads="1"/>
          </p:cNvSpPr>
          <p:nvPr/>
        </p:nvSpPr>
        <p:spPr bwMode="auto">
          <a:xfrm>
            <a:off x="6332538" y="5634038"/>
            <a:ext cx="2984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a:latin typeface="Calibri" charset="0"/>
              </a:rPr>
              <a:t>Other meaningful things</a:t>
            </a:r>
            <a:r>
              <a:rPr lang="is-IS" altLang="en-US" sz="2000">
                <a:latin typeface="Calibri" charset="0"/>
              </a:rPr>
              <a:t> such as community, culture, spirituality, etc...</a:t>
            </a:r>
            <a:endParaRPr lang="en-US" altLang="en-US" sz="2000">
              <a:latin typeface="Calibri" charset="0"/>
            </a:endParaRPr>
          </a:p>
        </p:txBody>
      </p:sp>
      <p:pic>
        <p:nvPicPr>
          <p:cNvPr id="202763"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9775" y="2382838"/>
            <a:ext cx="736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64" name="Picture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89100" y="2397125"/>
            <a:ext cx="54451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65" name="TextBox 23"/>
          <p:cNvSpPr txBox="1">
            <a:spLocks noChangeArrowheads="1"/>
          </p:cNvSpPr>
          <p:nvPr/>
        </p:nvSpPr>
        <p:spPr bwMode="auto">
          <a:xfrm>
            <a:off x="790575" y="3294063"/>
            <a:ext cx="1243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t>Technology</a:t>
            </a:r>
          </a:p>
        </p:txBody>
      </p:sp>
      <p:sp>
        <p:nvSpPr>
          <p:cNvPr id="202766" name="TextBox 28"/>
          <p:cNvSpPr txBox="1">
            <a:spLocks noChangeArrowheads="1"/>
          </p:cNvSpPr>
          <p:nvPr/>
        </p:nvSpPr>
        <p:spPr bwMode="auto">
          <a:xfrm>
            <a:off x="1308100" y="5986463"/>
            <a:ext cx="3413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t>Pleasing the self through materialism, consumerism</a:t>
            </a:r>
            <a:r>
              <a:rPr lang="is-IS" altLang="en-US"/>
              <a:t>…</a:t>
            </a:r>
            <a:endParaRPr lang="en-US" altLang="en-US"/>
          </a:p>
        </p:txBody>
      </p:sp>
      <p:pic>
        <p:nvPicPr>
          <p:cNvPr id="202767" name="Picture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1813" y="5846763"/>
            <a:ext cx="4746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p:cNvCxnSpPr/>
          <p:nvPr/>
        </p:nvCxnSpPr>
        <p:spPr>
          <a:xfrm flipV="1">
            <a:off x="4165600" y="2833688"/>
            <a:ext cx="0" cy="3059112"/>
          </a:xfrm>
          <a:prstGeom prst="line">
            <a:avLst/>
          </a:prstGeom>
          <a:ln w="66675">
            <a:solidFill>
              <a:schemeClr val="tx1"/>
            </a:solidFill>
          </a:ln>
        </p:spPr>
        <p:style>
          <a:lnRef idx="2">
            <a:schemeClr val="accent1"/>
          </a:lnRef>
          <a:fillRef idx="0">
            <a:schemeClr val="accent1"/>
          </a:fillRef>
          <a:effectRef idx="1">
            <a:schemeClr val="accent1"/>
          </a:effectRef>
          <a:fontRef idx="minor">
            <a:schemeClr val="tx1"/>
          </a:fontRef>
        </p:style>
      </p:cxnSp>
      <p:pic>
        <p:nvPicPr>
          <p:cNvPr id="202769" name="Picture 3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9575" y="5816600"/>
            <a:ext cx="7635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70" name="TextBox 34"/>
          <p:cNvSpPr txBox="1">
            <a:spLocks noChangeArrowheads="1"/>
          </p:cNvSpPr>
          <p:nvPr/>
        </p:nvSpPr>
        <p:spPr bwMode="auto">
          <a:xfrm>
            <a:off x="612775" y="4940300"/>
            <a:ext cx="69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t>Peers</a:t>
            </a:r>
          </a:p>
        </p:txBody>
      </p:sp>
      <p:pic>
        <p:nvPicPr>
          <p:cNvPr id="202771" name="Picture 3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0213" y="4511675"/>
            <a:ext cx="10763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32538" y="4108450"/>
            <a:ext cx="2811462" cy="1016000"/>
          </a:xfrm>
          <a:prstGeom prst="rect">
            <a:avLst/>
          </a:prstGeom>
          <a:noFill/>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a:latin typeface="Calibri" charset="0"/>
              </a:rPr>
              <a:t>Deep connections to people, in particular family</a:t>
            </a:r>
            <a:endParaRPr lang="en-US" altLang="en-US" sz="2000">
              <a:solidFill>
                <a:srgbClr val="7F7F7F"/>
              </a:solidFill>
              <a:latin typeface="Calibri" charset="0"/>
            </a:endParaRPr>
          </a:p>
        </p:txBody>
      </p:sp>
      <p:pic>
        <p:nvPicPr>
          <p:cNvPr id="20480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2690813"/>
            <a:ext cx="4937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TextBox 27"/>
          <p:cNvSpPr txBox="1">
            <a:spLocks noChangeArrowheads="1"/>
          </p:cNvSpPr>
          <p:nvPr/>
        </p:nvSpPr>
        <p:spPr bwMode="auto">
          <a:xfrm>
            <a:off x="6332538" y="2690813"/>
            <a:ext cx="919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a:latin typeface="Calibri" charset="0"/>
              </a:rPr>
              <a:t>Nature</a:t>
            </a:r>
          </a:p>
        </p:txBody>
      </p:sp>
      <p:sp>
        <p:nvSpPr>
          <p:cNvPr id="204804" name="Title 5"/>
          <p:cNvSpPr>
            <a:spLocks noGrp="1"/>
          </p:cNvSpPr>
          <p:nvPr>
            <p:ph type="title"/>
          </p:nvPr>
        </p:nvSpPr>
        <p:spPr>
          <a:xfrm>
            <a:off x="825500" y="971550"/>
            <a:ext cx="7645400" cy="1028700"/>
          </a:xfrm>
        </p:spPr>
        <p:txBody>
          <a:bodyPr/>
          <a:lstStyle/>
          <a:p>
            <a:r>
              <a:rPr lang="en-US" altLang="en-US" sz="2400"/>
              <a:t>As a result (of modern society), many children/youth are disconnected and over-connected to things that do not provide happiness</a:t>
            </a:r>
            <a:r>
              <a:rPr lang="is-IS" altLang="en-US" sz="2400"/>
              <a:t>…</a:t>
            </a:r>
            <a:endParaRPr lang="en-US" altLang="en-US" sz="2400"/>
          </a:p>
        </p:txBody>
      </p:sp>
      <p:cxnSp>
        <p:nvCxnSpPr>
          <p:cNvPr id="204805" name="Straight Connector 19"/>
          <p:cNvCxnSpPr>
            <a:cxnSpLocks noChangeShapeType="1"/>
          </p:cNvCxnSpPr>
          <p:nvPr/>
        </p:nvCxnSpPr>
        <p:spPr bwMode="auto">
          <a:xfrm flipH="1" flipV="1">
            <a:off x="2076450" y="3478213"/>
            <a:ext cx="534988" cy="533400"/>
          </a:xfrm>
          <a:prstGeom prst="line">
            <a:avLst/>
          </a:prstGeom>
          <a:noFill/>
          <a:ln w="76200">
            <a:solidFill>
              <a:srgbClr val="000000"/>
            </a:solidFill>
            <a:round/>
            <a:headEnd/>
            <a:tailEnd type="triangle" w="med" len="med"/>
          </a:ln>
        </p:spPr>
      </p:cxnSp>
      <p:cxnSp>
        <p:nvCxnSpPr>
          <p:cNvPr id="204806" name="Straight Connector 21"/>
          <p:cNvCxnSpPr>
            <a:cxnSpLocks noChangeShapeType="1"/>
          </p:cNvCxnSpPr>
          <p:nvPr/>
        </p:nvCxnSpPr>
        <p:spPr bwMode="auto">
          <a:xfrm flipH="1">
            <a:off x="1695450" y="4618038"/>
            <a:ext cx="763588" cy="419100"/>
          </a:xfrm>
          <a:prstGeom prst="line">
            <a:avLst/>
          </a:prstGeom>
          <a:noFill/>
          <a:ln w="76200">
            <a:solidFill>
              <a:srgbClr val="000000"/>
            </a:solidFill>
            <a:round/>
            <a:headEnd/>
            <a:tailEnd type="triangle" w="med" len="med"/>
          </a:ln>
        </p:spPr>
      </p:cxnSp>
      <p:cxnSp>
        <p:nvCxnSpPr>
          <p:cNvPr id="204807" name="Straight Connector 13"/>
          <p:cNvCxnSpPr>
            <a:cxnSpLocks noChangeShapeType="1"/>
          </p:cNvCxnSpPr>
          <p:nvPr/>
        </p:nvCxnSpPr>
        <p:spPr bwMode="auto">
          <a:xfrm flipH="1">
            <a:off x="2536825" y="5024438"/>
            <a:ext cx="330200" cy="868362"/>
          </a:xfrm>
          <a:prstGeom prst="line">
            <a:avLst/>
          </a:prstGeom>
          <a:noFill/>
          <a:ln w="76200">
            <a:solidFill>
              <a:srgbClr val="000000"/>
            </a:solidFill>
            <a:round/>
            <a:headEnd/>
            <a:tailEnd type="triangle" w="med" len="med"/>
          </a:ln>
        </p:spPr>
      </p:cxnSp>
      <p:sp>
        <p:nvSpPr>
          <p:cNvPr id="204808" name="TextBox 26"/>
          <p:cNvSpPr txBox="1">
            <a:spLocks noChangeArrowheads="1"/>
          </p:cNvSpPr>
          <p:nvPr/>
        </p:nvSpPr>
        <p:spPr bwMode="auto">
          <a:xfrm>
            <a:off x="6332538" y="5634038"/>
            <a:ext cx="2984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a:latin typeface="Calibri" charset="0"/>
              </a:rPr>
              <a:t>Other meaningful things</a:t>
            </a:r>
            <a:r>
              <a:rPr lang="is-IS" altLang="en-US" sz="2000">
                <a:latin typeface="Calibri" charset="0"/>
              </a:rPr>
              <a:t> such as community, culture, spirituality, etc...</a:t>
            </a:r>
            <a:endParaRPr lang="en-US" altLang="en-US" sz="2000">
              <a:latin typeface="Calibri" charset="0"/>
            </a:endParaRPr>
          </a:p>
        </p:txBody>
      </p:sp>
      <p:pic>
        <p:nvPicPr>
          <p:cNvPr id="204809"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775" y="2382838"/>
            <a:ext cx="736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0"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9100" y="2397125"/>
            <a:ext cx="54451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1" name="TextBox 11"/>
          <p:cNvSpPr txBox="1">
            <a:spLocks noChangeArrowheads="1"/>
          </p:cNvSpPr>
          <p:nvPr/>
        </p:nvSpPr>
        <p:spPr bwMode="auto">
          <a:xfrm>
            <a:off x="612775" y="4940300"/>
            <a:ext cx="69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t>Peers</a:t>
            </a:r>
          </a:p>
        </p:txBody>
      </p:sp>
      <p:sp>
        <p:nvSpPr>
          <p:cNvPr id="204812" name="TextBox 23"/>
          <p:cNvSpPr txBox="1">
            <a:spLocks noChangeArrowheads="1"/>
          </p:cNvSpPr>
          <p:nvPr/>
        </p:nvSpPr>
        <p:spPr bwMode="auto">
          <a:xfrm>
            <a:off x="790575" y="3294063"/>
            <a:ext cx="1243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t>Technology</a:t>
            </a:r>
          </a:p>
        </p:txBody>
      </p:sp>
      <p:sp>
        <p:nvSpPr>
          <p:cNvPr id="204813" name="TextBox 28"/>
          <p:cNvSpPr txBox="1">
            <a:spLocks noChangeArrowheads="1"/>
          </p:cNvSpPr>
          <p:nvPr/>
        </p:nvSpPr>
        <p:spPr bwMode="auto">
          <a:xfrm>
            <a:off x="1308100" y="5986463"/>
            <a:ext cx="3413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t>Pleasing the self through materialism, consumerism</a:t>
            </a:r>
            <a:r>
              <a:rPr lang="is-IS" altLang="en-US"/>
              <a:t>…</a:t>
            </a:r>
            <a:endParaRPr lang="en-US" altLang="en-US"/>
          </a:p>
        </p:txBody>
      </p:sp>
      <p:pic>
        <p:nvPicPr>
          <p:cNvPr id="204814" name="Picture 2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16563" y="58610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p:cNvCxnSpPr/>
          <p:nvPr/>
        </p:nvCxnSpPr>
        <p:spPr>
          <a:xfrm flipV="1">
            <a:off x="3987800" y="2833688"/>
            <a:ext cx="0" cy="3059112"/>
          </a:xfrm>
          <a:prstGeom prst="line">
            <a:avLst/>
          </a:prstGeom>
          <a:ln w="66675">
            <a:solidFill>
              <a:schemeClr val="tx1"/>
            </a:solidFill>
          </a:ln>
        </p:spPr>
        <p:style>
          <a:lnRef idx="2">
            <a:schemeClr val="accent1"/>
          </a:lnRef>
          <a:fillRef idx="0">
            <a:schemeClr val="accent1"/>
          </a:fillRef>
          <a:effectRef idx="1">
            <a:schemeClr val="accent1"/>
          </a:effectRef>
          <a:fontRef idx="minor">
            <a:schemeClr val="tx1"/>
          </a:fontRef>
        </p:style>
      </p:cxnSp>
      <p:pic>
        <p:nvPicPr>
          <p:cNvPr id="204816" name="Picture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30488" y="4054475"/>
            <a:ext cx="95567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7" name="Picture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213" y="4511675"/>
            <a:ext cx="10763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8" name="Picture 3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21300" y="4108450"/>
            <a:ext cx="70326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9" name="Picture 3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9575" y="5816600"/>
            <a:ext cx="7635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altLang="en-US"/>
              <a:t>In summary, we feel safe when</a:t>
            </a:r>
            <a:r>
              <a:rPr lang="is-IS" altLang="en-US"/>
              <a:t>…</a:t>
            </a:r>
            <a:endParaRPr lang="en-US" altLang="en-US"/>
          </a:p>
        </p:txBody>
      </p:sp>
      <p:sp>
        <p:nvSpPr>
          <p:cNvPr id="206850" name="Content Placeholder 2"/>
          <p:cNvSpPr>
            <a:spLocks noGrp="1"/>
          </p:cNvSpPr>
          <p:nvPr>
            <p:ph idx="1"/>
          </p:nvPr>
        </p:nvSpPr>
        <p:spPr/>
        <p:txBody>
          <a:bodyPr/>
          <a:lstStyle/>
          <a:p>
            <a:r>
              <a:rPr lang="en-US" altLang="en-US"/>
              <a:t>At a very deep level, human beings feel safe when we are</a:t>
            </a:r>
          </a:p>
          <a:p>
            <a:pPr lvl="1"/>
            <a:r>
              <a:rPr lang="en-US" altLang="en-US"/>
              <a:t>Connected to other people at a deep level </a:t>
            </a:r>
          </a:p>
          <a:p>
            <a:pPr lvl="2"/>
            <a:r>
              <a:rPr lang="en-US" altLang="en-US"/>
              <a:t>Levels of connection include</a:t>
            </a:r>
          </a:p>
          <a:p>
            <a:pPr lvl="3"/>
            <a:r>
              <a:rPr lang="en-US" altLang="en-US"/>
              <a:t>Physical connection </a:t>
            </a:r>
          </a:p>
          <a:p>
            <a:pPr lvl="3"/>
            <a:r>
              <a:rPr lang="en-US" altLang="en-US"/>
              <a:t>Connection through things in common </a:t>
            </a:r>
          </a:p>
          <a:p>
            <a:pPr lvl="3"/>
            <a:r>
              <a:rPr lang="en-US" altLang="en-US"/>
              <a:t>Emotional connection, e.g. feeling that others understand how we feel, and that they accept us no matter what</a:t>
            </a:r>
            <a:r>
              <a:rPr lang="is-IS" altLang="en-US"/>
              <a:t>…</a:t>
            </a:r>
          </a:p>
          <a:p>
            <a:pPr lvl="1"/>
            <a:r>
              <a:rPr lang="is-IS" altLang="en-US"/>
              <a:t>Connected to nature and the outdoors </a:t>
            </a:r>
          </a:p>
          <a:p>
            <a:pPr lvl="2"/>
            <a:r>
              <a:rPr lang="is-IS" altLang="en-US"/>
              <a:t>Though we live indoors in cities nowadays, throughout most of history we lived alongside nature; so it is no wonder that our brains require nature to feel good </a:t>
            </a:r>
            <a:endParaRPr lang="en-US" altLang="en-US"/>
          </a:p>
          <a:p>
            <a:pPr lvl="2"/>
            <a:endParaRPr lang="en-US" altLang="en-US"/>
          </a:p>
          <a:p>
            <a:pPr lvl="3"/>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rtlCol="0">
            <a:normAutofit fontScale="90000"/>
          </a:bodyPr>
          <a:lstStyle/>
          <a:p>
            <a:pPr fontAlgn="auto">
              <a:spcAft>
                <a:spcPts val="0"/>
              </a:spcAft>
              <a:defRPr/>
            </a:pPr>
            <a:r>
              <a:rPr lang="en-US" altLang="en-US" smtClean="0"/>
              <a:t>Why do so many of today</a:t>
            </a:r>
            <a:r>
              <a:rPr lang="ja-JP" altLang="en-US" smtClean="0"/>
              <a:t>’</a:t>
            </a:r>
            <a:r>
              <a:rPr lang="en-US" altLang="ja-JP" smtClean="0"/>
              <a:t>s children/youth detach from parents?</a:t>
            </a:r>
            <a:endParaRPr lang="en-US" altLang="en-US"/>
          </a:p>
        </p:txBody>
      </p:sp>
      <p:sp>
        <p:nvSpPr>
          <p:cNvPr id="79874" name="Content Placeholder 2"/>
          <p:cNvSpPr>
            <a:spLocks noGrp="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r>
              <a:rPr lang="en-US" altLang="en-US" smtClean="0"/>
              <a:t>Peer oriented culture</a:t>
            </a:r>
          </a:p>
          <a:p>
            <a:pPr lvl="1" fontAlgn="auto">
              <a:spcAft>
                <a:spcPts val="0"/>
              </a:spcAft>
              <a:buFont typeface="Arial" panose="020B0604020202020204" pitchFamily="34" charset="0"/>
              <a:buChar char="•"/>
              <a:defRPr/>
            </a:pPr>
            <a:r>
              <a:rPr lang="en-US" altLang="en-US" smtClean="0"/>
              <a:t>Today</a:t>
            </a:r>
            <a:r>
              <a:rPr lang="ja-JP" altLang="en-US" smtClean="0"/>
              <a:t>’</a:t>
            </a:r>
            <a:r>
              <a:rPr lang="en-US" altLang="ja-JP" smtClean="0"/>
              <a:t>s television, movies, music promotes the view that parents are incompetent, and that friends (and having things, i.e. consumerism) are the most important goal in life</a:t>
            </a:r>
          </a:p>
          <a:p>
            <a:pPr fontAlgn="auto">
              <a:spcAft>
                <a:spcPts val="0"/>
              </a:spcAft>
              <a:buFont typeface="Arial" panose="020B0604020202020204" pitchFamily="34" charset="0"/>
              <a:buChar char="•"/>
              <a:defRPr/>
            </a:pPr>
            <a:r>
              <a:rPr lang="en-US" altLang="en-US" smtClean="0"/>
              <a:t>Modern technology such as internet, cell phones, social media </a:t>
            </a:r>
          </a:p>
          <a:p>
            <a:pPr lvl="1" fontAlgn="auto">
              <a:spcAft>
                <a:spcPts val="0"/>
              </a:spcAft>
              <a:buFont typeface="Arial" panose="020B0604020202020204" pitchFamily="34" charset="0"/>
              <a:buChar char="•"/>
              <a:defRPr/>
            </a:pPr>
            <a:r>
              <a:rPr lang="en-US" altLang="en-US" smtClean="0"/>
              <a:t>Studies confirm that while our media may help keep us more connected superficially, for many people they damage deeper, more intimate connections, e.g. </a:t>
            </a:r>
            <a:r>
              <a:rPr lang="ja-JP" altLang="en-US" smtClean="0"/>
              <a:t>“</a:t>
            </a:r>
            <a:r>
              <a:rPr lang="en-US" altLang="ja-JP" smtClean="0"/>
              <a:t>Facebook Depression</a:t>
            </a:r>
            <a:r>
              <a:rPr lang="ja-JP" altLang="en-US" smtClean="0"/>
              <a:t>”</a:t>
            </a:r>
            <a:endParaRPr lang="en-US" altLang="ja-JP" smtClean="0"/>
          </a:p>
          <a:p>
            <a:pPr fontAlgn="auto">
              <a:spcAft>
                <a:spcPts val="0"/>
              </a:spcAft>
              <a:buFont typeface="Arial" panose="020B0604020202020204" pitchFamily="34" charset="0"/>
              <a:buChar char="•"/>
              <a:defRPr/>
            </a:pPr>
            <a:r>
              <a:rPr lang="en-US" altLang="en-US" smtClean="0"/>
              <a:t>Violence </a:t>
            </a:r>
          </a:p>
          <a:p>
            <a:pPr lvl="1" fontAlgn="auto">
              <a:spcAft>
                <a:spcPts val="0"/>
              </a:spcAft>
              <a:buFont typeface="Arial" panose="020B0604020202020204" pitchFamily="34" charset="0"/>
              <a:buChar char="•"/>
              <a:defRPr/>
            </a:pPr>
            <a:r>
              <a:rPr lang="en-US" altLang="en-US" smtClean="0"/>
              <a:t>Desensitizing effects of video game, but also internet, television and movie violence has the effect of reducing empathy for others, but also causes anxiety by directly teaching one that the world is an unsafe place</a:t>
            </a:r>
          </a:p>
          <a:p>
            <a:pPr lvl="1" fontAlgn="auto">
              <a:spcAft>
                <a:spcPts val="0"/>
              </a:spcAft>
              <a:buFont typeface="Arial" panose="020B0604020202020204" pitchFamily="34" charset="0"/>
              <a:buChar char="•"/>
              <a:defRPr/>
            </a:pP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altLang="en-US"/>
              <a:t>Video games can make us feel unsafe</a:t>
            </a:r>
          </a:p>
        </p:txBody>
      </p:sp>
      <p:sp>
        <p:nvSpPr>
          <p:cNvPr id="46082" name="Rectangle 3"/>
          <p:cNvSpPr>
            <a:spLocks noGrp="1" noChangeArrowheads="1"/>
          </p:cNvSpPr>
          <p:nvPr>
            <p:ph idx="1"/>
          </p:nvPr>
        </p:nvSpPr>
        <p:spPr/>
        <p:txBody>
          <a:bodyPr/>
          <a:lstStyle/>
          <a:p>
            <a:r>
              <a:rPr lang="en-US" altLang="en-US"/>
              <a:t>Video games give our brains a jolt of adrenaline and dopamine which is why they can be really enjoyable to play </a:t>
            </a:r>
          </a:p>
          <a:p>
            <a:r>
              <a:rPr lang="en-US" altLang="en-US"/>
              <a:t>However, hours of video games can make people feel unsafe  </a:t>
            </a:r>
          </a:p>
        </p:txBody>
      </p:sp>
      <p:sp>
        <p:nvSpPr>
          <p:cNvPr id="46083" name="Rectangle 4"/>
          <p:cNvSpPr>
            <a:spLocks/>
          </p:cNvSpPr>
          <p:nvPr/>
        </p:nvSpPr>
        <p:spPr bwMode="auto">
          <a:xfrm>
            <a:off x="6189663" y="6232525"/>
            <a:ext cx="29543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200">
                <a:latin typeface="Verdana" charset="0"/>
                <a:ea typeface="MS PGothic" charset="-128"/>
                <a:cs typeface="Arial" charset="0"/>
                <a:sym typeface="Verdana" charset="0"/>
              </a:rPr>
              <a:t>American Academy of Paediatrics, </a:t>
            </a:r>
            <a:br>
              <a:rPr lang="en-US" altLang="en-US" sz="1200">
                <a:latin typeface="Verdana" charset="0"/>
                <a:ea typeface="MS PGothic" charset="-128"/>
                <a:cs typeface="Arial" charset="0"/>
                <a:sym typeface="Verdana" charset="0"/>
              </a:rPr>
            </a:br>
            <a:r>
              <a:rPr lang="en-US" altLang="en-US" sz="1200">
                <a:latin typeface="Verdana" charset="0"/>
                <a:ea typeface="MS PGothic" charset="-128"/>
                <a:cs typeface="Arial" charset="0"/>
                <a:sym typeface="Verdana" charset="0"/>
              </a:rPr>
              <a:t>Media Policy Statement</a:t>
            </a:r>
          </a:p>
        </p:txBody>
      </p:sp>
      <p:pic>
        <p:nvPicPr>
          <p:cNvPr id="460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6925" y="4298950"/>
            <a:ext cx="438626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a:t>Modern media such as TV can make us feel unsafe</a:t>
            </a:r>
          </a:p>
        </p:txBody>
      </p:sp>
      <p:sp>
        <p:nvSpPr>
          <p:cNvPr id="81922" name="Content Placeholder 2"/>
          <p:cNvSpPr>
            <a:spLocks noGrp="1"/>
          </p:cNvSpPr>
          <p:nvPr>
            <p:ph idx="1"/>
          </p:nvPr>
        </p:nvSpPr>
        <p:spPr>
          <a:xfrm>
            <a:off x="628650" y="1825625"/>
            <a:ext cx="4552950" cy="4351338"/>
          </a:xfrm>
        </p:spPr>
        <p:txBody>
          <a:bodyPr rtlCol="0">
            <a:normAutofit fontScale="85000" lnSpcReduction="20000"/>
          </a:bodyPr>
          <a:lstStyle/>
          <a:p>
            <a:pPr fontAlgn="auto">
              <a:spcAft>
                <a:spcPts val="0"/>
              </a:spcAft>
              <a:buFont typeface="Arial" panose="020B0604020202020204" pitchFamily="34" charset="0"/>
              <a:buChar char="•"/>
              <a:defRPr/>
            </a:pPr>
            <a:r>
              <a:rPr lang="en-US" altLang="en-US" sz="2400" dirty="0" smtClean="0"/>
              <a:t>Typical North American child watches 28-hrs of TV per week, more time than is spent in school </a:t>
            </a:r>
          </a:p>
          <a:p>
            <a:pPr fontAlgn="auto">
              <a:spcAft>
                <a:spcPts val="0"/>
              </a:spcAft>
              <a:buFont typeface="Arial" panose="020B0604020202020204" pitchFamily="34" charset="0"/>
              <a:buChar char="•"/>
              <a:defRPr/>
            </a:pPr>
            <a:r>
              <a:rPr lang="en-US" altLang="en-US" sz="2400" dirty="0" smtClean="0"/>
              <a:t>Studies show that we absorb the messages from media</a:t>
            </a:r>
          </a:p>
          <a:p>
            <a:pPr fontAlgn="auto">
              <a:spcAft>
                <a:spcPts val="0"/>
              </a:spcAft>
              <a:buFont typeface="Arial" panose="020B0604020202020204" pitchFamily="34" charset="0"/>
              <a:buChar char="•"/>
              <a:defRPr/>
            </a:pPr>
            <a:r>
              <a:rPr lang="en-US" altLang="en-US" sz="2400" dirty="0" smtClean="0"/>
              <a:t>Unfortunately, many of the messages from media can make us feel the world is unsafe, whether it is horror movies, science fiction, or even just the evening news</a:t>
            </a:r>
            <a:endParaRPr lang="en-US" altLang="en-US" sz="2000" dirty="0" smtClean="0"/>
          </a:p>
          <a:p>
            <a:pPr fontAlgn="auto">
              <a:spcAft>
                <a:spcPts val="0"/>
              </a:spcAft>
              <a:buFont typeface="Arial" panose="020B0604020202020204" pitchFamily="34" charset="0"/>
              <a:buChar char="•"/>
              <a:defRPr/>
            </a:pPr>
            <a:r>
              <a:rPr lang="en-US" altLang="en-US" sz="2400" dirty="0" smtClean="0"/>
              <a:t>If we didn’t absorb media messages, then the Advertising Industry wouldn’t exist!</a:t>
            </a:r>
          </a:p>
          <a:p>
            <a:pPr fontAlgn="auto">
              <a:spcAft>
                <a:spcPts val="0"/>
              </a:spcAft>
              <a:buFont typeface="Arial" panose="020B0604020202020204" pitchFamily="34" charset="0"/>
              <a:buChar char="•"/>
              <a:defRPr/>
            </a:pPr>
            <a:r>
              <a:rPr lang="en-US" altLang="en-US" sz="2400" dirty="0" smtClean="0"/>
              <a:t>Most of us can remember a time when we stayed up late after watching a particularly scary movie!</a:t>
            </a:r>
          </a:p>
        </p:txBody>
      </p:sp>
      <p:sp>
        <p:nvSpPr>
          <p:cNvPr id="47107" name="Rectangle 5"/>
          <p:cNvSpPr>
            <a:spLocks noChangeArrowheads="1"/>
          </p:cNvSpPr>
          <p:nvPr/>
        </p:nvSpPr>
        <p:spPr bwMode="auto">
          <a:xfrm>
            <a:off x="4427538" y="594995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688">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r" eaLnBrk="1" hangingPunct="1">
              <a:lnSpc>
                <a:spcPct val="100000"/>
              </a:lnSpc>
              <a:spcBef>
                <a:spcPct val="0"/>
              </a:spcBef>
              <a:buFontTx/>
              <a:buNone/>
            </a:pPr>
            <a:r>
              <a:rPr lang="en-US" altLang="en-US" sz="1200">
                <a:latin typeface="Tahoma" charset="0"/>
                <a:cs typeface="Arial" charset="0"/>
              </a:rPr>
              <a:t>American Academy of Child and Adolescent Psychiatry, </a:t>
            </a:r>
            <a:br>
              <a:rPr lang="en-US" altLang="en-US" sz="1200">
                <a:latin typeface="Tahoma" charset="0"/>
                <a:cs typeface="Arial" charset="0"/>
              </a:rPr>
            </a:br>
            <a:r>
              <a:rPr lang="en-US" altLang="en-US" sz="1200">
                <a:latin typeface="Tahoma" charset="0"/>
                <a:cs typeface="Arial" charset="0"/>
              </a:rPr>
              <a:t>http://www.aacap.org/cs/root/developmentor/the_impact_of_media_violence_on_children_and_adolescents_opportunities_for_clinical_interventions</a:t>
            </a:r>
          </a:p>
        </p:txBody>
      </p:sp>
      <p:pic>
        <p:nvPicPr>
          <p:cNvPr id="471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3850" y="1655763"/>
            <a:ext cx="3567113"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3850" y="3903663"/>
            <a:ext cx="35671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noChangeArrowheads="1"/>
          </p:cNvSpPr>
          <p:nvPr>
            <p:ph type="ctrTitle"/>
          </p:nvPr>
        </p:nvSpPr>
        <p:spPr/>
        <p:txBody>
          <a:bodyPr/>
          <a:lstStyle/>
          <a:p>
            <a:r>
              <a:rPr lang="en-US" altLang="en-US"/>
              <a:t>What to do if you suspect anxiety</a:t>
            </a:r>
          </a:p>
        </p:txBody>
      </p:sp>
      <p:sp>
        <p:nvSpPr>
          <p:cNvPr id="48130" name="Subtitle 2"/>
          <p:cNvSpPr>
            <a:spLocks noGrp="1"/>
          </p:cNvSpPr>
          <p:nvPr>
            <p:ph type="subTitle"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rtlCol="0">
            <a:normAutofit/>
          </a:bodyPr>
          <a:lstStyle/>
          <a:p>
            <a:pPr fontAlgn="auto">
              <a:spcAft>
                <a:spcPts val="0"/>
              </a:spcAft>
              <a:defRPr/>
            </a:pPr>
            <a:r>
              <a:rPr lang="en-US" altLang="en-US" sz="3500" dirty="0">
                <a:effectLst>
                  <a:outerShdw blurRad="38100" dist="38100" dir="2700000" algn="tl">
                    <a:srgbClr val="C0C0C0"/>
                  </a:outerShdw>
                </a:effectLst>
                <a:ea typeface="ＭＳ Ｐゴシック" charset="-128"/>
              </a:rPr>
              <a:t>Main types of Anxiety Disorders  </a:t>
            </a:r>
          </a:p>
        </p:txBody>
      </p:sp>
      <p:sp>
        <p:nvSpPr>
          <p:cNvPr id="10242" name="Rectangle 3"/>
          <p:cNvSpPr>
            <a:spLocks noGrp="1" noChangeArrowheads="1"/>
          </p:cNvSpPr>
          <p:nvPr>
            <p:ph idx="1"/>
          </p:nvPr>
        </p:nvSpPr>
        <p:spPr/>
        <p:txBody>
          <a:bodyPr/>
          <a:lstStyle/>
          <a:p>
            <a:r>
              <a:rPr lang="en-US" altLang="en-US" sz="2600" dirty="0">
                <a:ea typeface="ＭＳ Ｐゴシック" charset="-128"/>
              </a:rPr>
              <a:t>Generalized anxiety  disorder </a:t>
            </a:r>
          </a:p>
          <a:p>
            <a:r>
              <a:rPr lang="en-US" altLang="en-US" sz="2600" dirty="0">
                <a:ea typeface="ＭＳ Ｐゴシック" charset="-128"/>
              </a:rPr>
              <a:t>Separation anxiety disorder </a:t>
            </a:r>
          </a:p>
          <a:p>
            <a:r>
              <a:rPr lang="en-US" altLang="en-US" sz="2600" dirty="0">
                <a:ea typeface="ＭＳ Ｐゴシック" charset="-128"/>
              </a:rPr>
              <a:t>Panic disorder</a:t>
            </a:r>
          </a:p>
          <a:p>
            <a:r>
              <a:rPr lang="en-US" altLang="en-US" sz="2600" dirty="0">
                <a:ea typeface="ＭＳ Ｐゴシック" charset="-128"/>
              </a:rPr>
              <a:t>Obsessive compulsive disorder</a:t>
            </a:r>
          </a:p>
          <a:p>
            <a:r>
              <a:rPr lang="en-US" altLang="en-US" sz="2600" dirty="0">
                <a:ea typeface="ＭＳ Ｐゴシック" charset="-128"/>
              </a:rPr>
              <a:t>Phobias </a:t>
            </a:r>
          </a:p>
          <a:p>
            <a:r>
              <a:rPr lang="en-US" altLang="en-US" sz="2600" dirty="0">
                <a:ea typeface="ＭＳ Ｐゴシック" charset="-128"/>
              </a:rPr>
              <a:t>Social (phobia) / social anxiety </a:t>
            </a:r>
          </a:p>
          <a:p>
            <a:r>
              <a:rPr lang="en-US" altLang="en-US" sz="2600" dirty="0">
                <a:ea typeface="ＭＳ Ｐゴシック" charset="-128"/>
              </a:rPr>
              <a:t>Anxiety Disorder Not Otherwise Specified </a:t>
            </a:r>
          </a:p>
          <a:p>
            <a:endParaRPr lang="en-US" altLang="en-US" sz="2600" dirty="0">
              <a:ea typeface="ＭＳ Ｐゴシック"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rtlCol="0">
            <a:normAutofit/>
          </a:bodyPr>
          <a:lstStyle/>
          <a:p>
            <a:pPr fontAlgn="auto">
              <a:spcAft>
                <a:spcPts val="0"/>
              </a:spcAft>
              <a:defRPr/>
            </a:pPr>
            <a:r>
              <a:rPr lang="en-US" altLang="en-US">
                <a:effectLst>
                  <a:outerShdw blurRad="38100" dist="38100" dir="2700000" algn="tl">
                    <a:srgbClr val="C0C0C0"/>
                  </a:outerShdw>
                </a:effectLst>
                <a:ea typeface="ＭＳ Ｐゴシック" charset="-128"/>
              </a:rPr>
              <a:t>Start by seeing the family physician or paediatrician...</a:t>
            </a:r>
          </a:p>
        </p:txBody>
      </p:sp>
      <p:sp>
        <p:nvSpPr>
          <p:cNvPr id="50178" name="Rectangle 3"/>
          <p:cNvSpPr>
            <a:spLocks noGrp="1" noChangeArrowheads="1"/>
          </p:cNvSpPr>
          <p:nvPr>
            <p:ph idx="1"/>
          </p:nvPr>
        </p:nvSpPr>
        <p:spPr>
          <a:xfrm>
            <a:off x="628650" y="1825625"/>
            <a:ext cx="4857750" cy="4351338"/>
          </a:xfrm>
        </p:spPr>
        <p:txBody>
          <a:bodyPr/>
          <a:lstStyle/>
          <a:p>
            <a:pPr>
              <a:lnSpc>
                <a:spcPct val="80000"/>
              </a:lnSpc>
            </a:pPr>
            <a:r>
              <a:rPr lang="en-US" altLang="en-US" dirty="0">
                <a:ea typeface="ＭＳ Ｐゴシック" charset="-128"/>
              </a:rPr>
              <a:t>Assessment</a:t>
            </a:r>
          </a:p>
          <a:p>
            <a:pPr lvl="1">
              <a:lnSpc>
                <a:spcPct val="80000"/>
              </a:lnSpc>
            </a:pPr>
            <a:r>
              <a:rPr lang="en-US" altLang="en-US" dirty="0"/>
              <a:t>Questions to learn more about the problem and whether or not it really is anxiety</a:t>
            </a:r>
          </a:p>
          <a:p>
            <a:pPr>
              <a:lnSpc>
                <a:spcPct val="80000"/>
              </a:lnSpc>
            </a:pPr>
            <a:r>
              <a:rPr lang="en-US" altLang="en-US" dirty="0">
                <a:ea typeface="ＭＳ Ｐゴシック" charset="-128"/>
              </a:rPr>
              <a:t>Seeing if any medical conditions contribute </a:t>
            </a:r>
          </a:p>
          <a:p>
            <a:pPr>
              <a:lnSpc>
                <a:spcPct val="80000"/>
              </a:lnSpc>
            </a:pPr>
            <a:r>
              <a:rPr lang="en-US" altLang="en-US" dirty="0">
                <a:ea typeface="ＭＳ Ｐゴシック" charset="-128"/>
              </a:rPr>
              <a:t>Diagnosis</a:t>
            </a:r>
          </a:p>
          <a:p>
            <a:pPr>
              <a:lnSpc>
                <a:spcPct val="80000"/>
              </a:lnSpc>
            </a:pPr>
            <a:r>
              <a:rPr lang="en-US" altLang="en-US" dirty="0">
                <a:ea typeface="ＭＳ Ｐゴシック" charset="-128"/>
              </a:rPr>
              <a:t>Treatment plans</a:t>
            </a:r>
          </a:p>
        </p:txBody>
      </p:sp>
      <p:pic>
        <p:nvPicPr>
          <p:cNvPr id="50179" name="Picture 7" descr="MC90006026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514600"/>
            <a:ext cx="28400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p:nvPr>
        </p:nvSpPr>
        <p:spPr/>
        <p:txBody>
          <a:bodyPr/>
          <a:lstStyle/>
          <a:p>
            <a:r>
              <a:rPr lang="en-US" altLang="en-US"/>
              <a:t>Attachment Strategies for Anxiety</a:t>
            </a:r>
          </a:p>
        </p:txBody>
      </p:sp>
      <p:sp>
        <p:nvSpPr>
          <p:cNvPr id="52226" name="Subtitle 2"/>
          <p:cNvSpPr>
            <a:spLocks noGrp="1"/>
          </p:cNvSpPr>
          <p:nvPr>
            <p:ph type="subTitle" idx="1"/>
          </p:nvPr>
        </p:nvSpPr>
        <p:spPr/>
        <p:txBody>
          <a:bodyPr/>
          <a:lstStyle/>
          <a:p>
            <a:endParaRPr lang="en-US" alt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a:t>Ensure strong attachments and relationships with your child</a:t>
            </a:r>
          </a:p>
        </p:txBody>
      </p:sp>
      <p:sp>
        <p:nvSpPr>
          <p:cNvPr id="90114" name="Content Placeholder 2"/>
          <p:cNvSpPr>
            <a:spLocks noGrp="1"/>
          </p:cNvSpPr>
          <p:nvPr>
            <p:ph idx="1"/>
          </p:nvPr>
        </p:nvSpPr>
        <p:spPr/>
        <p:txBody>
          <a:bodyPr rtlCol="0">
            <a:normAutofit fontScale="92500" lnSpcReduction="20000"/>
          </a:bodyPr>
          <a:lstStyle/>
          <a:p>
            <a:pPr fontAlgn="auto">
              <a:spcAft>
                <a:spcPts val="0"/>
              </a:spcAft>
              <a:buFont typeface="Arial" panose="020B0604020202020204" pitchFamily="34" charset="0"/>
              <a:buChar char="•"/>
              <a:defRPr/>
            </a:pPr>
            <a:r>
              <a:rPr lang="en-US" altLang="en-US" smtClean="0"/>
              <a:t>Studies show that the strongest resiliency factor for mental health is strong connections between a parent and child</a:t>
            </a:r>
          </a:p>
          <a:p>
            <a:pPr fontAlgn="auto">
              <a:spcAft>
                <a:spcPts val="0"/>
              </a:spcAft>
              <a:buFont typeface="Arial" panose="020B0604020202020204" pitchFamily="34" charset="0"/>
              <a:buChar char="•"/>
              <a:defRPr/>
            </a:pPr>
            <a:r>
              <a:rPr lang="en-US" altLang="en-US" smtClean="0"/>
              <a:t>Humans are a social species</a:t>
            </a:r>
          </a:p>
          <a:p>
            <a:pPr fontAlgn="auto">
              <a:spcAft>
                <a:spcPts val="0"/>
              </a:spcAft>
              <a:buFont typeface="Arial" panose="020B0604020202020204" pitchFamily="34" charset="0"/>
              <a:buChar char="•"/>
              <a:defRPr/>
            </a:pPr>
            <a:r>
              <a:rPr lang="en-US" altLang="en-US" smtClean="0"/>
              <a:t>Children are dependent on parents for survival</a:t>
            </a:r>
          </a:p>
          <a:p>
            <a:pPr fontAlgn="auto">
              <a:spcAft>
                <a:spcPts val="0"/>
              </a:spcAft>
              <a:buFont typeface="Arial" panose="020B0604020202020204" pitchFamily="34" charset="0"/>
              <a:buChar char="•"/>
              <a:defRPr/>
            </a:pPr>
            <a:r>
              <a:rPr lang="en-US" altLang="en-US" smtClean="0"/>
              <a:t>The need to connect is hard-wired into all of us, and the need to connect is important throughout the life span</a:t>
            </a:r>
          </a:p>
          <a:p>
            <a:pPr fontAlgn="auto">
              <a:spcAft>
                <a:spcPts val="0"/>
              </a:spcAft>
              <a:buFont typeface="Arial" panose="020B0604020202020204" pitchFamily="34" charset="0"/>
              <a:buChar char="•"/>
              <a:defRPr/>
            </a:pPr>
            <a:r>
              <a:rPr lang="en-US" altLang="en-US" smtClean="0"/>
              <a:t>This need for connection or attachment is thus crucial for</a:t>
            </a:r>
          </a:p>
          <a:p>
            <a:pPr lvl="1" fontAlgn="auto">
              <a:spcAft>
                <a:spcPts val="0"/>
              </a:spcAft>
              <a:buFont typeface="Arial" panose="020B0604020202020204" pitchFamily="34" charset="0"/>
              <a:buChar char="•"/>
              <a:defRPr/>
            </a:pPr>
            <a:r>
              <a:rPr lang="en-US" altLang="en-US" smtClean="0"/>
              <a:t>Normal physical, cognitive and emotional development</a:t>
            </a:r>
          </a:p>
          <a:p>
            <a:pPr lvl="1" fontAlgn="auto">
              <a:spcAft>
                <a:spcPts val="0"/>
              </a:spcAft>
              <a:buFont typeface="Arial" panose="020B0604020202020204" pitchFamily="34" charset="0"/>
              <a:buChar char="•"/>
              <a:defRPr/>
            </a:pPr>
            <a:r>
              <a:rPr lang="en-US" altLang="en-US" smtClean="0"/>
              <a:t>Happiness and contentment </a:t>
            </a:r>
          </a:p>
          <a:p>
            <a:pPr fontAlgn="auto">
              <a:spcAft>
                <a:spcPts val="0"/>
              </a:spcAft>
              <a:buFont typeface="Arial" panose="020B0604020202020204" pitchFamily="34" charset="0"/>
              <a:buChar char="•"/>
              <a:defRPr/>
            </a:pPr>
            <a:endParaRPr lang="en-US" altLang="en-US" smtClean="0"/>
          </a:p>
          <a:p>
            <a:pPr lvl="1" fontAlgn="auto">
              <a:spcAft>
                <a:spcPts val="0"/>
              </a:spcAft>
              <a:buFont typeface="Arial" panose="020B0604020202020204" pitchFamily="34" charset="0"/>
              <a:buChar char="•"/>
              <a:defRPr/>
            </a:pPr>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a:t>How strongly does your child try to attach to you?</a:t>
            </a:r>
          </a:p>
        </p:txBody>
      </p:sp>
      <p:sp>
        <p:nvSpPr>
          <p:cNvPr id="91138" name="Content Placeholder 2"/>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en-US" altLang="en-US" smtClean="0"/>
              <a:t>Does your child want to spend 1:1 time with you?</a:t>
            </a:r>
          </a:p>
          <a:p>
            <a:pPr fontAlgn="auto">
              <a:spcAft>
                <a:spcPts val="0"/>
              </a:spcAft>
              <a:buFont typeface="Arial" panose="020B0604020202020204" pitchFamily="34" charset="0"/>
              <a:buChar char="•"/>
              <a:defRPr/>
            </a:pPr>
            <a:r>
              <a:rPr lang="en-US" altLang="en-US" smtClean="0"/>
              <a:t>Does your child want to be like you or have things in common with you?</a:t>
            </a:r>
          </a:p>
          <a:p>
            <a:pPr fontAlgn="auto">
              <a:spcAft>
                <a:spcPts val="0"/>
              </a:spcAft>
              <a:buFont typeface="Arial" panose="020B0604020202020204" pitchFamily="34" charset="0"/>
              <a:buChar char="•"/>
              <a:defRPr/>
            </a:pPr>
            <a:r>
              <a:rPr lang="en-US" altLang="en-US" smtClean="0"/>
              <a:t>Does your child try to be loyal to you and take your side?</a:t>
            </a:r>
          </a:p>
          <a:p>
            <a:pPr fontAlgn="auto">
              <a:spcAft>
                <a:spcPts val="0"/>
              </a:spcAft>
              <a:buFont typeface="Arial" panose="020B0604020202020204" pitchFamily="34" charset="0"/>
              <a:buChar char="•"/>
              <a:defRPr/>
            </a:pPr>
            <a:r>
              <a:rPr lang="en-US" altLang="en-US" smtClean="0"/>
              <a:t>Does your child try to be useful or helpful to you?</a:t>
            </a:r>
          </a:p>
          <a:p>
            <a:pPr fontAlgn="auto">
              <a:spcAft>
                <a:spcPts val="0"/>
              </a:spcAft>
              <a:buFont typeface="Arial" panose="020B0604020202020204" pitchFamily="34" charset="0"/>
              <a:buChar char="•"/>
              <a:defRPr/>
            </a:pPr>
            <a:r>
              <a:rPr lang="en-US" altLang="en-US" smtClean="0"/>
              <a:t>Does your child express love and affection to you?</a:t>
            </a:r>
          </a:p>
          <a:p>
            <a:pPr fontAlgn="auto">
              <a:spcAft>
                <a:spcPts val="0"/>
              </a:spcAft>
              <a:buFont typeface="Arial" panose="020B0604020202020204" pitchFamily="34" charset="0"/>
              <a:buChar char="•"/>
              <a:defRPr/>
            </a:pPr>
            <a:r>
              <a:rPr lang="en-US" altLang="en-US" smtClean="0"/>
              <a:t>Does your child talk to you about feelings, and do you provide 100% unconditional acceptance?</a:t>
            </a:r>
          </a:p>
          <a:p>
            <a:pPr lvl="1" fontAlgn="auto">
              <a:spcAft>
                <a:spcPts val="0"/>
              </a:spcAft>
              <a:buFont typeface="Arial" panose="020B0604020202020204" pitchFamily="34" charset="0"/>
              <a:buChar char="•"/>
              <a:defRPr/>
            </a:pPr>
            <a:r>
              <a:rPr lang="en-US" altLang="en-US" smtClean="0"/>
              <a:t>Neufeld, 1991</a:t>
            </a:r>
            <a:br>
              <a:rPr lang="en-US" altLang="en-US" smtClean="0"/>
            </a:br>
            <a:r>
              <a:rPr lang="en-US" altLang="en-US" smtClean="0"/>
              <a:t> </a:t>
            </a:r>
          </a:p>
          <a:p>
            <a:pPr fontAlgn="auto">
              <a:spcAft>
                <a:spcPts val="0"/>
              </a:spcAft>
              <a:buFont typeface="Arial" panose="020B0604020202020204" pitchFamily="34" charset="0"/>
              <a:buChar char="•"/>
              <a:defRPr/>
            </a:pP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tLang="en-US"/>
              <a:t>How strongly do you try to attach to your child?</a:t>
            </a:r>
          </a:p>
        </p:txBody>
      </p:sp>
      <p:sp>
        <p:nvSpPr>
          <p:cNvPr id="92162" name="Content Placeholder 2"/>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en-US" altLang="en-US" smtClean="0"/>
              <a:t>Does your child want to spend 1:1 time with you?</a:t>
            </a:r>
          </a:p>
          <a:p>
            <a:pPr fontAlgn="auto">
              <a:spcAft>
                <a:spcPts val="0"/>
              </a:spcAft>
              <a:buFont typeface="Arial" panose="020B0604020202020204" pitchFamily="34" charset="0"/>
              <a:buChar char="•"/>
              <a:defRPr/>
            </a:pPr>
            <a:r>
              <a:rPr lang="en-US" altLang="en-US" smtClean="0"/>
              <a:t>Does your child want to be like you or have things in common with you?</a:t>
            </a:r>
          </a:p>
          <a:p>
            <a:pPr fontAlgn="auto">
              <a:spcAft>
                <a:spcPts val="0"/>
              </a:spcAft>
              <a:buFont typeface="Arial" panose="020B0604020202020204" pitchFamily="34" charset="0"/>
              <a:buChar char="•"/>
              <a:defRPr/>
            </a:pPr>
            <a:r>
              <a:rPr lang="en-US" altLang="en-US" smtClean="0"/>
              <a:t>Does your child try to be loyal to you and take your side?</a:t>
            </a:r>
          </a:p>
          <a:p>
            <a:pPr fontAlgn="auto">
              <a:spcAft>
                <a:spcPts val="0"/>
              </a:spcAft>
              <a:buFont typeface="Arial" panose="020B0604020202020204" pitchFamily="34" charset="0"/>
              <a:buChar char="•"/>
              <a:defRPr/>
            </a:pPr>
            <a:r>
              <a:rPr lang="en-US" altLang="en-US" smtClean="0"/>
              <a:t>Does your child try to be useful or helpful to you?</a:t>
            </a:r>
          </a:p>
          <a:p>
            <a:pPr fontAlgn="auto">
              <a:spcAft>
                <a:spcPts val="0"/>
              </a:spcAft>
              <a:buFont typeface="Arial" panose="020B0604020202020204" pitchFamily="34" charset="0"/>
              <a:buChar char="•"/>
              <a:defRPr/>
            </a:pPr>
            <a:r>
              <a:rPr lang="en-US" altLang="en-US" smtClean="0"/>
              <a:t>Does your child express love and affection to you?</a:t>
            </a:r>
          </a:p>
          <a:p>
            <a:pPr fontAlgn="auto">
              <a:spcAft>
                <a:spcPts val="0"/>
              </a:spcAft>
              <a:buFont typeface="Arial" panose="020B0604020202020204" pitchFamily="34" charset="0"/>
              <a:buChar char="•"/>
              <a:defRPr/>
            </a:pPr>
            <a:r>
              <a:rPr lang="en-US" altLang="en-US" smtClean="0"/>
              <a:t>Does your child talk to you about feelings, and do you provide 100% unconditional acceptance?</a:t>
            </a:r>
          </a:p>
          <a:p>
            <a:pPr lvl="1" fontAlgn="auto">
              <a:spcAft>
                <a:spcPts val="0"/>
              </a:spcAft>
              <a:buFont typeface="Arial" panose="020B0604020202020204" pitchFamily="34" charset="0"/>
              <a:buChar char="•"/>
              <a:defRPr/>
            </a:pPr>
            <a:r>
              <a:rPr lang="en-US" altLang="en-US" smtClean="0"/>
              <a:t>Neufeld, 1991</a:t>
            </a:r>
            <a:br>
              <a:rPr lang="en-US" altLang="en-US" smtClean="0"/>
            </a:br>
            <a:r>
              <a:rPr lang="en-US" altLang="en-US" smtClean="0"/>
              <a:t> </a:t>
            </a:r>
          </a:p>
          <a:p>
            <a:pPr fontAlgn="auto">
              <a:spcAft>
                <a:spcPts val="0"/>
              </a:spcAft>
              <a:buFont typeface="Arial" panose="020B0604020202020204" pitchFamily="34" charset="0"/>
              <a:buChar char="•"/>
              <a:defRPr/>
            </a:pPr>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en-US"/>
              <a:t>Connecting through Empathy</a:t>
            </a:r>
          </a:p>
        </p:txBody>
      </p:sp>
      <p:sp>
        <p:nvSpPr>
          <p:cNvPr id="57346" name="Content Placeholder 2"/>
          <p:cNvSpPr>
            <a:spLocks noGrp="1"/>
          </p:cNvSpPr>
          <p:nvPr>
            <p:ph idx="1"/>
          </p:nvPr>
        </p:nvSpPr>
        <p:spPr/>
        <p:txBody>
          <a:bodyPr/>
          <a:lstStyle/>
          <a:p>
            <a:r>
              <a:rPr lang="en-US" altLang="en-US"/>
              <a:t>Of the various modes that people can attach or connect to one another, the deepest mode is through empathy and validation… </a:t>
            </a:r>
          </a:p>
          <a:p>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sym typeface="Calibri" charset="0"/>
              </a:rPr>
              <a:t>Your close (female) friend / spouse tells you about the horrible day that she is having… </a:t>
            </a:r>
            <a:endParaRPr lang="en-US" altLang="en-US">
              <a:sym typeface="Calibri" charset="0"/>
            </a:endParaRPr>
          </a:p>
        </p:txBody>
      </p:sp>
      <p:sp>
        <p:nvSpPr>
          <p:cNvPr id="58370" name="Rectangle 3"/>
          <p:cNvSpPr>
            <a:spLocks noGrp="1" noChangeArrowheads="1"/>
          </p:cNvSpPr>
          <p:nvPr>
            <p:ph idx="1"/>
          </p:nvPr>
        </p:nvSpPr>
        <p:spPr/>
        <p:txBody>
          <a:bodyPr/>
          <a:lstStyle/>
          <a:p>
            <a:r>
              <a:rPr lang="en-US" altLang="en-US">
                <a:sym typeface="Calibri" charset="0"/>
              </a:rPr>
              <a:t>Q. Most of the time, what does your (female) friend want you to do? </a:t>
            </a:r>
          </a:p>
          <a:p>
            <a:pPr lvl="1"/>
            <a:r>
              <a:rPr lang="en-US" altLang="en-US">
                <a:sym typeface="Calibri" charset="0"/>
              </a:rPr>
              <a:t>1) Give brilliant advice, </a:t>
            </a:r>
          </a:p>
          <a:p>
            <a:pPr lvl="1"/>
            <a:r>
              <a:rPr lang="en-US" altLang="en-US">
                <a:sym typeface="Calibri" charset="0"/>
              </a:rPr>
              <a:t>2) Listen and validate those feelings</a:t>
            </a:r>
          </a:p>
        </p:txBody>
      </p:sp>
      <p:pic>
        <p:nvPicPr>
          <p:cNvPr id="58371" name="Picture 9" descr="http://cdn.sheknows.com/articles/2011/04/two-women-talking-on-be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105275"/>
            <a:ext cx="41402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sym typeface="Calibri" charset="0"/>
              </a:rPr>
              <a:t>Your close (female) friend / spouse tells you about the horrible day that she is having… </a:t>
            </a:r>
            <a:endParaRPr lang="en-US" altLang="en-US">
              <a:sym typeface="Calibri" charset="0"/>
            </a:endParaRPr>
          </a:p>
        </p:txBody>
      </p:sp>
      <p:sp>
        <p:nvSpPr>
          <p:cNvPr id="59394" name="Rectangle 3"/>
          <p:cNvSpPr>
            <a:spLocks noGrp="1" noChangeArrowheads="1"/>
          </p:cNvSpPr>
          <p:nvPr>
            <p:ph idx="1"/>
          </p:nvPr>
        </p:nvSpPr>
        <p:spPr/>
        <p:txBody>
          <a:bodyPr/>
          <a:lstStyle/>
          <a:p>
            <a:r>
              <a:rPr lang="en-US" altLang="en-US">
                <a:sym typeface="Calibri" charset="0"/>
              </a:rPr>
              <a:t>Q. Most of the time, what does your (female) friend want you to do? </a:t>
            </a:r>
          </a:p>
          <a:p>
            <a:pPr lvl="1"/>
            <a:r>
              <a:rPr lang="en-US" altLang="en-US">
                <a:sym typeface="Calibri" charset="0"/>
              </a:rPr>
              <a:t>1) Give brilliant advice, </a:t>
            </a:r>
          </a:p>
          <a:p>
            <a:pPr lvl="1"/>
            <a:r>
              <a:rPr lang="en-US" altLang="en-US">
                <a:sym typeface="Calibri" charset="0"/>
              </a:rPr>
              <a:t>2) Listen and validate those feelings</a:t>
            </a:r>
          </a:p>
        </p:txBody>
      </p:sp>
      <p:pic>
        <p:nvPicPr>
          <p:cNvPr id="59395" name="Picture 6" descr="http://cdn.sheknows.com/articles/2011/04/two-women-talking-on-be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105275"/>
            <a:ext cx="41402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altLang="en-US">
                <a:sym typeface="Calibri" charset="0"/>
              </a:rPr>
              <a:t>Empathy and Validation </a:t>
            </a:r>
          </a:p>
        </p:txBody>
      </p:sp>
      <p:sp>
        <p:nvSpPr>
          <p:cNvPr id="60418" name="Rectangle 3"/>
          <p:cNvSpPr>
            <a:spLocks noGrp="1" noChangeArrowheads="1"/>
          </p:cNvSpPr>
          <p:nvPr>
            <p:ph idx="1"/>
          </p:nvPr>
        </p:nvSpPr>
        <p:spPr/>
        <p:txBody>
          <a:bodyPr/>
          <a:lstStyle/>
          <a:p>
            <a:r>
              <a:rPr lang="en-CA" altLang="en-US">
                <a:sym typeface="Calibri" charset="0"/>
              </a:rPr>
              <a:t>A core need that everyone has is to feel loved, validated, appreciated, respected no matter what</a:t>
            </a:r>
          </a:p>
          <a:p>
            <a:pPr lvl="1"/>
            <a:r>
              <a:rPr lang="en-CA" altLang="en-US">
                <a:sym typeface="Calibri" charset="0"/>
              </a:rPr>
              <a:t>No matter how good/bad you are</a:t>
            </a:r>
          </a:p>
          <a:p>
            <a:pPr lvl="1"/>
            <a:r>
              <a:rPr lang="en-CA" altLang="en-US">
                <a:sym typeface="Calibri" charset="0"/>
              </a:rPr>
              <a:t>No matter how smart/dumb</a:t>
            </a:r>
          </a:p>
          <a:p>
            <a:pPr lvl="1"/>
            <a:r>
              <a:rPr lang="en-CA" altLang="en-US">
                <a:sym typeface="Calibri" charset="0"/>
              </a:rPr>
              <a:t>No matter how pretty/ugly </a:t>
            </a:r>
          </a:p>
          <a:p>
            <a:r>
              <a:rPr lang="en-CA" altLang="en-US">
                <a:sym typeface="Calibri" charset="0"/>
              </a:rPr>
              <a:t>Secure, consistent caregivers can meet this need better than (insecure, inconsistent) peers </a:t>
            </a:r>
          </a:p>
          <a:p>
            <a:pPr lvl="1"/>
            <a:r>
              <a:rPr lang="en-CA" altLang="en-US">
                <a:sym typeface="Calibri" charset="0"/>
              </a:rPr>
              <a:t>Empathize</a:t>
            </a:r>
          </a:p>
          <a:p>
            <a:pPr lvl="1"/>
            <a:r>
              <a:rPr lang="en-CA" altLang="en-US">
                <a:sym typeface="Calibri" charset="0"/>
              </a:rPr>
              <a:t>Validate / Accept </a:t>
            </a:r>
          </a:p>
          <a:p>
            <a:pPr lvl="1"/>
            <a:r>
              <a:rPr lang="en-CA" altLang="en-US">
                <a:sym typeface="Calibri" charset="0"/>
              </a:rPr>
              <a:t>Soothe</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sym typeface="Calibri" charset="0"/>
              </a:rPr>
              <a:t>Listen for feelings, accept and validate (Connection before Direction)</a:t>
            </a:r>
            <a:endParaRPr lang="en-US" altLang="en-US">
              <a:sym typeface="Calibri" charset="0"/>
            </a:endParaRPr>
          </a:p>
        </p:txBody>
      </p:sp>
      <p:sp>
        <p:nvSpPr>
          <p:cNvPr id="61442" name="Content Placeholder 2"/>
          <p:cNvSpPr>
            <a:spLocks noGrp="1"/>
          </p:cNvSpPr>
          <p:nvPr>
            <p:ph idx="1"/>
          </p:nvPr>
        </p:nvSpPr>
        <p:spPr/>
        <p:txBody>
          <a:bodyPr/>
          <a:lstStyle/>
          <a:p>
            <a:endParaRPr lang="en-US" altLang="en-US"/>
          </a:p>
        </p:txBody>
      </p:sp>
      <p:pic>
        <p:nvPicPr>
          <p:cNvPr id="61443"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113" y="3429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ounded Rectangular Callout 1"/>
          <p:cNvSpPr>
            <a:spLocks noChangeArrowheads="1"/>
          </p:cNvSpPr>
          <p:nvPr/>
        </p:nvSpPr>
        <p:spPr bwMode="auto">
          <a:xfrm>
            <a:off x="539750" y="4581525"/>
            <a:ext cx="4464050" cy="2016125"/>
          </a:xfrm>
          <a:prstGeom prst="wedgeRoundRectCallout">
            <a:avLst>
              <a:gd name="adj1" fmla="val 72741"/>
              <a:gd name="adj2" fmla="val -51315"/>
              <a:gd name="adj3" fmla="val 16667"/>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2000">
                <a:latin typeface="Verdana" charset="0"/>
                <a:ea typeface="ヒラギノ角ゴ ProN W3" charset="-128"/>
                <a:cs typeface="Arial" charset="0"/>
              </a:rPr>
              <a:t>SOOTHE </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We</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ll get through this…</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 </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How can I support you?</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 </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Do you want me to listen?</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 </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Or do you want some advice?</a:t>
            </a:r>
            <a:r>
              <a:rPr lang="ja-JP" altLang="en-US" sz="2000">
                <a:latin typeface="Verdana" charset="0"/>
                <a:ea typeface="ヒラギノ角ゴ ProN W3" charset="-128"/>
                <a:cs typeface="Arial" charset="0"/>
              </a:rPr>
              <a:t>”</a:t>
            </a:r>
            <a:endParaRPr lang="en-US" altLang="ja-JP" sz="2000">
              <a:latin typeface="Verdana" charset="0"/>
              <a:ea typeface="ヒラギノ角ゴ ProN W3" charset="-128"/>
              <a:cs typeface="Arial" charset="0"/>
            </a:endParaRPr>
          </a:p>
          <a:p>
            <a:pPr eaLnBrk="1" hangingPunct="1">
              <a:lnSpc>
                <a:spcPct val="100000"/>
              </a:lnSpc>
              <a:spcBef>
                <a:spcPct val="0"/>
              </a:spcBef>
              <a:buFontTx/>
              <a:buNone/>
            </a:pPr>
            <a:endParaRPr lang="en-US" altLang="en-US" sz="2000">
              <a:latin typeface="Arial" charset="0"/>
              <a:cs typeface="Arial" charset="0"/>
            </a:endParaRPr>
          </a:p>
        </p:txBody>
      </p:sp>
      <p:sp>
        <p:nvSpPr>
          <p:cNvPr id="61445" name="Rounded Rectangular Callout 1"/>
          <p:cNvSpPr>
            <a:spLocks noChangeArrowheads="1"/>
          </p:cNvSpPr>
          <p:nvPr/>
        </p:nvSpPr>
        <p:spPr bwMode="auto">
          <a:xfrm>
            <a:off x="539750" y="1844675"/>
            <a:ext cx="4464050" cy="1296988"/>
          </a:xfrm>
          <a:prstGeom prst="wedgeRoundRectCallout">
            <a:avLst>
              <a:gd name="adj1" fmla="val 60574"/>
              <a:gd name="adj2" fmla="val 62227"/>
              <a:gd name="adj3" fmla="val 16667"/>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2000">
                <a:latin typeface="Verdana" charset="0"/>
                <a:ea typeface="ヒラギノ角ゴ ProN W3" charset="-128"/>
                <a:cs typeface="Arial" charset="0"/>
              </a:rPr>
              <a:t>EMPATHIZE </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I can see that you</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re feeling really sad about this…</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 (giving supportive hug)</a:t>
            </a:r>
          </a:p>
          <a:p>
            <a:pPr eaLnBrk="1" hangingPunct="1">
              <a:lnSpc>
                <a:spcPct val="100000"/>
              </a:lnSpc>
              <a:spcBef>
                <a:spcPct val="0"/>
              </a:spcBef>
              <a:buFontTx/>
              <a:buNone/>
            </a:pPr>
            <a:endParaRPr lang="en-US" altLang="en-US" sz="2000">
              <a:latin typeface="Arial" charset="0"/>
              <a:cs typeface="Arial" charset="0"/>
            </a:endParaRPr>
          </a:p>
        </p:txBody>
      </p:sp>
      <p:sp>
        <p:nvSpPr>
          <p:cNvPr id="61446" name="Rounded Rectangular Callout 1"/>
          <p:cNvSpPr>
            <a:spLocks noChangeArrowheads="1"/>
          </p:cNvSpPr>
          <p:nvPr/>
        </p:nvSpPr>
        <p:spPr bwMode="auto">
          <a:xfrm>
            <a:off x="539750" y="3357563"/>
            <a:ext cx="4464050" cy="1079500"/>
          </a:xfrm>
          <a:prstGeom prst="wedgeRoundRectCallout">
            <a:avLst>
              <a:gd name="adj1" fmla="val 60574"/>
              <a:gd name="adj2" fmla="val 62227"/>
              <a:gd name="adj3" fmla="val 16667"/>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2000">
                <a:latin typeface="Verdana" charset="0"/>
                <a:ea typeface="ヒラギノ角ゴ ProN W3" charset="-128"/>
                <a:cs typeface="Arial" charset="0"/>
              </a:rPr>
              <a:t>VALIDATE/ACCEPT </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That</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s okay if you</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re feeling sad…</a:t>
            </a:r>
            <a:r>
              <a:rPr lang="ja-JP" altLang="en-US" sz="2000">
                <a:latin typeface="Verdana" charset="0"/>
                <a:ea typeface="ヒラギノ角ゴ ProN W3" charset="-128"/>
                <a:cs typeface="Arial" charset="0"/>
              </a:rPr>
              <a:t>”</a:t>
            </a:r>
            <a:endParaRPr lang="en-US" altLang="en-US" sz="2000">
              <a:latin typeface="Arial" charset="0"/>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rtlCol="0">
            <a:normAutofit/>
          </a:bodyPr>
          <a:lstStyle/>
          <a:p>
            <a:pPr fontAlgn="auto">
              <a:spcAft>
                <a:spcPts val="0"/>
              </a:spcAft>
              <a:defRPr/>
            </a:pPr>
            <a:r>
              <a:rPr lang="en-US" altLang="en-US">
                <a:effectLst>
                  <a:outerShdw blurRad="38100" dist="38100" dir="2700000" algn="tl">
                    <a:srgbClr val="C0C0C0"/>
                  </a:outerShdw>
                </a:effectLst>
                <a:ea typeface="ＭＳ Ｐゴシック" charset="-128"/>
              </a:rPr>
              <a:t>How common are anxiety disorders</a:t>
            </a:r>
          </a:p>
        </p:txBody>
      </p:sp>
      <p:sp>
        <p:nvSpPr>
          <p:cNvPr id="12290" name="Rectangle 3"/>
          <p:cNvSpPr>
            <a:spLocks noGrp="1" noChangeArrowheads="1"/>
          </p:cNvSpPr>
          <p:nvPr>
            <p:ph idx="1"/>
          </p:nvPr>
        </p:nvSpPr>
        <p:spPr>
          <a:xfrm>
            <a:off x="628650" y="1825625"/>
            <a:ext cx="4400550" cy="4351338"/>
          </a:xfrm>
        </p:spPr>
        <p:txBody>
          <a:bodyPr/>
          <a:lstStyle/>
          <a:p>
            <a:r>
              <a:rPr lang="en-US" altLang="en-US">
                <a:ea typeface="ＭＳ Ｐゴシック" charset="-128"/>
              </a:rPr>
              <a:t>The </a:t>
            </a:r>
            <a:r>
              <a:rPr lang="en-US" altLang="en-US" b="1">
                <a:ea typeface="ＭＳ Ｐゴシック" charset="-128"/>
              </a:rPr>
              <a:t>most common </a:t>
            </a:r>
            <a:r>
              <a:rPr lang="en-US" altLang="en-US">
                <a:ea typeface="ＭＳ Ｐゴシック" charset="-128"/>
              </a:rPr>
              <a:t>emotional/ behavioral problem </a:t>
            </a:r>
          </a:p>
          <a:p>
            <a:r>
              <a:rPr lang="en-US" altLang="en-US" b="1">
                <a:ea typeface="ＭＳ Ｐゴシック" charset="-128"/>
              </a:rPr>
              <a:t>6.5% of children/youth </a:t>
            </a:r>
            <a:r>
              <a:rPr lang="en-US" altLang="en-US">
                <a:ea typeface="ＭＳ Ｐゴシック" charset="-128"/>
              </a:rPr>
              <a:t>at any one time</a:t>
            </a:r>
          </a:p>
          <a:p>
            <a:r>
              <a:rPr lang="en-US" altLang="en-US">
                <a:ea typeface="ＭＳ Ｐゴシック" charset="-128"/>
              </a:rPr>
              <a:t>I.e. in a classroom of 30, there are at least 1-3 people with anxiety conditions!</a:t>
            </a:r>
          </a:p>
        </p:txBody>
      </p:sp>
      <p:pic>
        <p:nvPicPr>
          <p:cNvPr id="12291" name="Picture 7" descr="Two%20Teenag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2801938"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altLang="en-US">
                <a:sym typeface="Calibri" charset="0"/>
              </a:rPr>
              <a:t>Avoid jumping to advice</a:t>
            </a:r>
          </a:p>
        </p:txBody>
      </p:sp>
      <p:sp>
        <p:nvSpPr>
          <p:cNvPr id="62466" name="Content Placeholder 2"/>
          <p:cNvSpPr>
            <a:spLocks noGrp="1"/>
          </p:cNvSpPr>
          <p:nvPr>
            <p:ph idx="1"/>
          </p:nvPr>
        </p:nvSpPr>
        <p:spPr/>
        <p:txBody>
          <a:bodyPr/>
          <a:lstStyle/>
          <a:p>
            <a:endParaRPr lang="en-US" altLang="en-US"/>
          </a:p>
        </p:txBody>
      </p:sp>
      <p:pic>
        <p:nvPicPr>
          <p:cNvPr id="6246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113" y="3429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ounded Rectangular Callout 1"/>
          <p:cNvSpPr>
            <a:spLocks noChangeArrowheads="1"/>
          </p:cNvSpPr>
          <p:nvPr/>
        </p:nvSpPr>
        <p:spPr bwMode="auto">
          <a:xfrm>
            <a:off x="684213" y="2276475"/>
            <a:ext cx="4464050" cy="2305050"/>
          </a:xfrm>
          <a:prstGeom prst="wedgeRoundRectCallout">
            <a:avLst>
              <a:gd name="adj1" fmla="val 58676"/>
              <a:gd name="adj2" fmla="val 35477"/>
              <a:gd name="adj3" fmla="val 16667"/>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You</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re feeling sad about that? Come on, there</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s a lot worse things than that… You</a:t>
            </a: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ll get over it…</a:t>
            </a:r>
            <a:r>
              <a:rPr lang="ja-JP" altLang="en-US" sz="2000">
                <a:latin typeface="Verdana" charset="0"/>
                <a:ea typeface="ヒラギノ角ゴ ProN W3" charset="-128"/>
                <a:cs typeface="Arial" charset="0"/>
              </a:rPr>
              <a:t>”</a:t>
            </a:r>
            <a:endParaRPr lang="en-US" altLang="ja-JP" sz="2000">
              <a:latin typeface="Verdana" charset="0"/>
              <a:ea typeface="ヒラギノ角ゴ ProN W3" charset="-128"/>
              <a:cs typeface="Arial" charset="0"/>
            </a:endParaRPr>
          </a:p>
          <a:p>
            <a:pPr eaLnBrk="1" hangingPunct="1">
              <a:lnSpc>
                <a:spcPct val="100000"/>
              </a:lnSpc>
              <a:spcBef>
                <a:spcPct val="0"/>
              </a:spcBef>
              <a:buFontTx/>
              <a:buNone/>
            </a:pPr>
            <a:r>
              <a:rPr lang="ja-JP" altLang="en-US" sz="2000">
                <a:latin typeface="Verdana" charset="0"/>
                <a:ea typeface="ヒラギノ角ゴ ProN W3" charset="-128"/>
                <a:cs typeface="Arial" charset="0"/>
              </a:rPr>
              <a:t>“</a:t>
            </a:r>
            <a:r>
              <a:rPr lang="en-US" altLang="ja-JP" sz="2000">
                <a:latin typeface="Verdana" charset="0"/>
                <a:ea typeface="ヒラギノ角ゴ ProN W3" charset="-128"/>
                <a:cs typeface="Arial" charset="0"/>
              </a:rPr>
              <a:t>You need to just get over this…</a:t>
            </a:r>
            <a:r>
              <a:rPr lang="ja-JP" altLang="en-US" sz="2000">
                <a:latin typeface="Verdana" charset="0"/>
                <a:ea typeface="ヒラギノ角ゴ ProN W3" charset="-128"/>
                <a:cs typeface="Arial" charset="0"/>
              </a:rPr>
              <a:t>”</a:t>
            </a:r>
            <a:endParaRPr lang="en-US" altLang="en-US" sz="2000">
              <a:latin typeface="Arial" charset="0"/>
              <a:cs typeface="Arial" charset="0"/>
            </a:endParaRPr>
          </a:p>
        </p:txBody>
      </p:sp>
      <p:cxnSp>
        <p:nvCxnSpPr>
          <p:cNvPr id="62469" name="Straight Connector 2"/>
          <p:cNvCxnSpPr>
            <a:cxnSpLocks noChangeShapeType="1"/>
          </p:cNvCxnSpPr>
          <p:nvPr/>
        </p:nvCxnSpPr>
        <p:spPr bwMode="auto">
          <a:xfrm>
            <a:off x="611188" y="1989138"/>
            <a:ext cx="4176712" cy="295275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cxnSp>
      <p:cxnSp>
        <p:nvCxnSpPr>
          <p:cNvPr id="62470" name="Straight Connector 9"/>
          <p:cNvCxnSpPr>
            <a:cxnSpLocks noChangeShapeType="1"/>
          </p:cNvCxnSpPr>
          <p:nvPr/>
        </p:nvCxnSpPr>
        <p:spPr bwMode="auto">
          <a:xfrm flipH="1">
            <a:off x="827088" y="1989138"/>
            <a:ext cx="3960812" cy="295275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normAutofit fontScale="90000"/>
          </a:bodyPr>
          <a:lstStyle/>
          <a:p>
            <a:pPr fontAlgn="auto">
              <a:spcAft>
                <a:spcPts val="0"/>
              </a:spcAft>
              <a:defRPr/>
            </a:pPr>
            <a:r>
              <a:rPr lang="en-US" dirty="0" smtClean="0"/>
              <a:t>The Importance of Crying in Emotional Regulation</a:t>
            </a:r>
            <a:endParaRPr lang="en-US" dirty="0"/>
          </a:p>
        </p:txBody>
      </p:sp>
      <p:sp>
        <p:nvSpPr>
          <p:cNvPr id="208898" name="Subtitle 4"/>
          <p:cNvSpPr>
            <a:spLocks noGrp="1"/>
          </p:cNvSpPr>
          <p:nvPr>
            <p:ph type="subTitle" idx="1"/>
          </p:nvPr>
        </p:nvSpPr>
        <p:spPr/>
        <p:txBody>
          <a:bodyPr/>
          <a:lstStyle/>
          <a:p>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altLang="en-US" sz="3200"/>
              <a:t>Q. When people are emotionally overwhelmed, what is one of the most powerful ways to deal with those emotions?</a:t>
            </a:r>
          </a:p>
        </p:txBody>
      </p:sp>
      <p:pic>
        <p:nvPicPr>
          <p:cNvPr id="6349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386138"/>
            <a:ext cx="238601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Content Placeholder 3"/>
          <p:cNvSpPr>
            <a:spLocks noGrp="1"/>
          </p:cNvSpPr>
          <p:nvPr>
            <p:ph idx="1"/>
          </p:nvPr>
        </p:nvSpPr>
        <p:spPr/>
        <p:txBody>
          <a:bodyPr/>
          <a:lstStyle/>
          <a:p>
            <a:endParaRPr lang="en-US" alt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altLang="en-US" sz="3200"/>
              <a:t>Q. When people are emotionally overwhelmed, what is one of the most powerful ways to deal with those emotions?</a:t>
            </a:r>
          </a:p>
        </p:txBody>
      </p:sp>
      <p:pic>
        <p:nvPicPr>
          <p:cNvPr id="645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386138"/>
            <a:ext cx="238601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Content Placeholder 3"/>
          <p:cNvSpPr>
            <a:spLocks noGrp="1"/>
          </p:cNvSpPr>
          <p:nvPr>
            <p:ph idx="1"/>
          </p:nvPr>
        </p:nvSpPr>
        <p:spPr/>
        <p:txBody>
          <a:bodyPr/>
          <a:lstStyle/>
          <a:p>
            <a:pPr marL="0" indent="0">
              <a:lnSpc>
                <a:spcPct val="100000"/>
              </a:lnSpc>
              <a:spcBef>
                <a:spcPct val="0"/>
              </a:spcBef>
              <a:buFontTx/>
              <a:buNone/>
            </a:pPr>
            <a:r>
              <a:rPr lang="en-US" altLang="en-US" sz="3600" b="1"/>
              <a:t>A. Crying.</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ltLang="en-US" sz="3200"/>
              <a:t>Q. When we see a young child crying, do we let the child cry on their own? No</a:t>
            </a:r>
            <a:r>
              <a:rPr lang="is-IS" altLang="en-US" sz="3200"/>
              <a:t>… What do we do?</a:t>
            </a:r>
            <a:endParaRPr lang="en-US" altLang="en-US" sz="3200"/>
          </a:p>
        </p:txBody>
      </p:sp>
      <p:pic>
        <p:nvPicPr>
          <p:cNvPr id="6553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386138"/>
            <a:ext cx="238601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Content Placeholder 3"/>
          <p:cNvSpPr>
            <a:spLocks noGrp="1"/>
          </p:cNvSpPr>
          <p:nvPr>
            <p:ph idx="1"/>
          </p:nvPr>
        </p:nvSpPr>
        <p:spPr/>
        <p:txBody>
          <a:bodyPr/>
          <a:lstStyle/>
          <a:p>
            <a:pPr marL="0" indent="0">
              <a:lnSpc>
                <a:spcPct val="100000"/>
              </a:lnSpc>
              <a:spcBef>
                <a:spcPct val="0"/>
              </a:spcBef>
              <a:buFontTx/>
              <a:buNone/>
            </a:pPr>
            <a:endParaRPr lang="en-US" altLang="en-US" sz="3600" b="1"/>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altLang="en-US" sz="3200"/>
              <a:t>Q. When we see a young child crying, do we let the child cry on their own? No</a:t>
            </a:r>
            <a:r>
              <a:rPr lang="is-IS" altLang="en-US" sz="3200"/>
              <a:t>… What do we do?</a:t>
            </a:r>
            <a:endParaRPr lang="en-US" altLang="en-US" sz="3200"/>
          </a:p>
        </p:txBody>
      </p:sp>
      <p:sp>
        <p:nvSpPr>
          <p:cNvPr id="66562" name="Content Placeholder 3"/>
          <p:cNvSpPr>
            <a:spLocks noGrp="1"/>
          </p:cNvSpPr>
          <p:nvPr>
            <p:ph idx="1"/>
          </p:nvPr>
        </p:nvSpPr>
        <p:spPr/>
        <p:txBody>
          <a:bodyPr/>
          <a:lstStyle/>
          <a:p>
            <a:pPr marL="0" indent="0">
              <a:lnSpc>
                <a:spcPct val="100000"/>
              </a:lnSpc>
              <a:spcBef>
                <a:spcPct val="0"/>
              </a:spcBef>
              <a:buFontTx/>
              <a:buNone/>
            </a:pPr>
            <a:r>
              <a:rPr lang="en-US" altLang="en-US" sz="3600" b="1"/>
              <a:t>A. We hug the child and let them cry until the child feels better</a:t>
            </a:r>
            <a:r>
              <a:rPr lang="is-IS" altLang="en-US" sz="3600" b="1"/>
              <a:t>...</a:t>
            </a:r>
            <a:endParaRPr lang="en-US" altLang="en-US" sz="3600" b="1"/>
          </a:p>
        </p:txBody>
      </p:sp>
      <p:pic>
        <p:nvPicPr>
          <p:cNvPr id="6656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386138"/>
            <a:ext cx="3924300"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altLang="en-US" sz="3200"/>
              <a:t>Q. How do we always feel after a good cry? (i.e. usually when we are with people that care</a:t>
            </a:r>
            <a:r>
              <a:rPr lang="is-IS" altLang="en-US" sz="3200"/>
              <a:t>…)</a:t>
            </a:r>
            <a:endParaRPr lang="en-US" altLang="en-US" sz="3200"/>
          </a:p>
        </p:txBody>
      </p:sp>
      <p:sp>
        <p:nvSpPr>
          <p:cNvPr id="67586" name="Content Placeholder 3"/>
          <p:cNvSpPr>
            <a:spLocks noGrp="1"/>
          </p:cNvSpPr>
          <p:nvPr>
            <p:ph idx="1"/>
          </p:nvPr>
        </p:nvSpPr>
        <p:spPr/>
        <p:txBody>
          <a:bodyPr/>
          <a:lstStyle/>
          <a:p>
            <a:pPr marL="0" indent="0">
              <a:lnSpc>
                <a:spcPct val="100000"/>
              </a:lnSpc>
              <a:spcBef>
                <a:spcPct val="0"/>
              </a:spcBef>
              <a:buFontTx/>
              <a:buNone/>
            </a:pPr>
            <a:r>
              <a:rPr lang="en-US" altLang="en-US" sz="3600" b="1"/>
              <a:t>A. We feel better after a good cry.</a:t>
            </a:r>
          </a:p>
        </p:txBody>
      </p:sp>
      <p:pic>
        <p:nvPicPr>
          <p:cNvPr id="675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386138"/>
            <a:ext cx="3924300"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US" altLang="en-US"/>
              <a:t>The problem as we get older</a:t>
            </a:r>
            <a:r>
              <a:rPr lang="is-IS" altLang="en-US"/>
              <a:t>…</a:t>
            </a:r>
            <a:endParaRPr lang="en-US" altLang="en-US"/>
          </a:p>
        </p:txBody>
      </p:sp>
      <p:sp>
        <p:nvSpPr>
          <p:cNvPr id="68610" name="Rectangle 3"/>
          <p:cNvSpPr>
            <a:spLocks noGrp="1" noChangeArrowheads="1"/>
          </p:cNvSpPr>
          <p:nvPr>
            <p:ph idx="1"/>
          </p:nvPr>
        </p:nvSpPr>
        <p:spPr/>
        <p:txBody>
          <a:bodyPr/>
          <a:lstStyle/>
          <a:p>
            <a:r>
              <a:rPr lang="en-US" altLang="en-US"/>
              <a:t>Young children, both males and females instinctively know they need to cry</a:t>
            </a:r>
          </a:p>
          <a:p>
            <a:r>
              <a:rPr lang="en-US" altLang="en-US"/>
              <a:t>However, as children grow older, especially into boys, many of them become socialized to stop crying </a:t>
            </a:r>
          </a:p>
          <a:p>
            <a:r>
              <a:rPr lang="en-US" altLang="en-US"/>
              <a:t>Crying is important, but unfortunately, many anxious teens have learned not to cry, or not to turn to adults.</a:t>
            </a:r>
          </a:p>
          <a:p>
            <a:r>
              <a:rPr lang="en-US" altLang="en-US"/>
              <a:t>Thus, helping a child cry when overwhelmed is essential.</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altLang="en-US"/>
              <a:t>Anxiety can be seen as troubles grieving a loss</a:t>
            </a:r>
          </a:p>
        </p:txBody>
      </p:sp>
      <p:sp>
        <p:nvSpPr>
          <p:cNvPr id="69634" name="Rectangle 3"/>
          <p:cNvSpPr>
            <a:spLocks noGrp="1" noChangeArrowheads="1"/>
          </p:cNvSpPr>
          <p:nvPr>
            <p:ph idx="1"/>
          </p:nvPr>
        </p:nvSpPr>
        <p:spPr/>
        <p:txBody>
          <a:bodyPr/>
          <a:lstStyle/>
          <a:p>
            <a:r>
              <a:rPr lang="en-US" altLang="en-US" sz="2400"/>
              <a:t>If a child is anxious about going to school, one way is to see this as the child being stuck to the belief that school should always be safe</a:t>
            </a:r>
          </a:p>
          <a:p>
            <a:r>
              <a:rPr lang="en-US" altLang="en-US" sz="2400"/>
              <a:t>To be able to go to school involves grieving the loss of the belief that world is a safe place </a:t>
            </a:r>
            <a:r>
              <a:rPr lang="is-IS" altLang="en-US" sz="2400"/>
              <a:t>… and coming to the acceptance that school is not always safe...</a:t>
            </a:r>
            <a:endParaRPr lang="en-US" altLang="en-US" sz="2400"/>
          </a:p>
          <a:p>
            <a:endParaRPr lang="en-US" altLang="en-US" sz="2400"/>
          </a:p>
        </p:txBody>
      </p:sp>
      <p:sp>
        <p:nvSpPr>
          <p:cNvPr id="69635" name="TextBox 1"/>
          <p:cNvSpPr txBox="1">
            <a:spLocks noChangeArrowheads="1"/>
          </p:cNvSpPr>
          <p:nvPr/>
        </p:nvSpPr>
        <p:spPr bwMode="auto">
          <a:xfrm>
            <a:off x="3192463" y="5818188"/>
            <a:ext cx="71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t>Child</a:t>
            </a:r>
          </a:p>
        </p:txBody>
      </p:sp>
      <p:sp>
        <p:nvSpPr>
          <p:cNvPr id="69636" name="TextBox 2"/>
          <p:cNvSpPr txBox="1">
            <a:spLocks noChangeArrowheads="1"/>
          </p:cNvSpPr>
          <p:nvPr/>
        </p:nvSpPr>
        <p:spPr bwMode="auto">
          <a:xfrm>
            <a:off x="990600" y="4624388"/>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t>School should be a safe place</a:t>
            </a:r>
          </a:p>
        </p:txBody>
      </p:sp>
      <p:sp>
        <p:nvSpPr>
          <p:cNvPr id="69637" name="TextBox 5"/>
          <p:cNvSpPr txBox="1">
            <a:spLocks noChangeArrowheads="1"/>
          </p:cNvSpPr>
          <p:nvPr/>
        </p:nvSpPr>
        <p:spPr bwMode="auto">
          <a:xfrm>
            <a:off x="5562600" y="4624388"/>
            <a:ext cx="3124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a:t>Bad news</a:t>
            </a:r>
            <a:r>
              <a:rPr lang="is-IS" altLang="en-US"/>
              <a:t>… </a:t>
            </a:r>
            <a:r>
              <a:rPr lang="en-US" altLang="en-US"/>
              <a:t>School is not always a safe place</a:t>
            </a:r>
            <a:r>
              <a:rPr lang="is-IS" altLang="en-US"/>
              <a:t>… </a:t>
            </a:r>
            <a:br>
              <a:rPr lang="is-IS" altLang="en-US"/>
            </a:br>
            <a:r>
              <a:rPr lang="is-IS" altLang="en-US"/>
              <a:t>Good news... Here that my parents and I can do about it...</a:t>
            </a:r>
          </a:p>
        </p:txBody>
      </p:sp>
      <p:sp>
        <p:nvSpPr>
          <p:cNvPr id="4" name="Up Arrow 3"/>
          <p:cNvSpPr/>
          <p:nvPr/>
        </p:nvSpPr>
        <p:spPr>
          <a:xfrm rot="18408707">
            <a:off x="2189957" y="5169693"/>
            <a:ext cx="457200" cy="9953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Up Arrow 7"/>
          <p:cNvSpPr/>
          <p:nvPr/>
        </p:nvSpPr>
        <p:spPr>
          <a:xfrm rot="3786080">
            <a:off x="4600576" y="4791075"/>
            <a:ext cx="457200" cy="13493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altLang="en-US"/>
              <a:t>Crying helps us through overwhelming losses</a:t>
            </a:r>
            <a:r>
              <a:rPr lang="is-IS" altLang="en-US"/>
              <a:t>… </a:t>
            </a:r>
            <a:endParaRPr lang="en-US" altLang="en-US"/>
          </a:p>
        </p:txBody>
      </p:sp>
      <p:sp>
        <p:nvSpPr>
          <p:cNvPr id="103427" name="Rectangle 3"/>
          <p:cNvSpPr>
            <a:spLocks noGrp="1" noChangeArrowheads="1"/>
          </p:cNvSpPr>
          <p:nvPr>
            <p:ph idx="1"/>
          </p:nvPr>
        </p:nvSpPr>
        <p:spPr/>
        <p:txBody>
          <a:bodyPr rtlCol="0">
            <a:normAutofit/>
          </a:bodyPr>
          <a:lstStyle/>
          <a:p>
            <a:pPr fontAlgn="auto">
              <a:spcAft>
                <a:spcPts val="0"/>
              </a:spcAft>
              <a:buFont typeface="Arial" panose="020B0604020202020204" pitchFamily="34" charset="0"/>
              <a:buChar char="•"/>
              <a:defRPr/>
            </a:pPr>
            <a:r>
              <a:rPr lang="en-CA" altLang="en-US" dirty="0" smtClean="0"/>
              <a:t>When we face overwhelming losses (e.g. loss of a parent, a loved one), we have funerals, so that we can cry</a:t>
            </a:r>
          </a:p>
          <a:p>
            <a:pPr fontAlgn="auto">
              <a:spcAft>
                <a:spcPts val="0"/>
              </a:spcAft>
              <a:buFont typeface="Arial" panose="020B0604020202020204" pitchFamily="34" charset="0"/>
              <a:buChar char="•"/>
              <a:defRPr/>
            </a:pPr>
            <a:r>
              <a:rPr lang="en-CA" altLang="en-US" dirty="0" smtClean="0"/>
              <a:t>After sufficient crying, our brains process and accept that which is overwhelming</a:t>
            </a:r>
          </a:p>
          <a:p>
            <a:pPr marL="0" indent="0" algn="r" fontAlgn="auto">
              <a:spcAft>
                <a:spcPts val="0"/>
              </a:spcAft>
              <a:buFont typeface="Arial" panose="020B0604020202020204" pitchFamily="34" charset="0"/>
              <a:buNone/>
              <a:defRPr/>
            </a:pPr>
            <a:r>
              <a:rPr lang="en-US" altLang="en-US" sz="1800" dirty="0" smtClean="0"/>
              <a:t>How </a:t>
            </a:r>
            <a:r>
              <a:rPr lang="en-US" altLang="en-US" sz="1800" dirty="0"/>
              <a:t>crying can make you healthier, </a:t>
            </a:r>
            <a:r>
              <a:rPr lang="en-US" altLang="en-US" sz="1800" dirty="0" smtClean="0"/>
              <a:t/>
            </a:r>
            <a:br>
              <a:rPr lang="en-US" altLang="en-US" sz="1800" dirty="0" smtClean="0"/>
            </a:br>
            <a:r>
              <a:rPr lang="en-US" altLang="en-US" sz="1800" dirty="0" smtClean="0"/>
              <a:t>The </a:t>
            </a:r>
            <a:r>
              <a:rPr lang="en-US" altLang="en-US" sz="1800" dirty="0"/>
              <a:t>Independent, Nov 11, 2008 </a:t>
            </a:r>
          </a:p>
          <a:p>
            <a:pPr fontAlgn="auto">
              <a:spcAft>
                <a:spcPts val="0"/>
              </a:spcAft>
              <a:buFont typeface="Arial" panose="020B0604020202020204" pitchFamily="34" charset="0"/>
              <a:buChar char="•"/>
              <a:defRPr/>
            </a:pPr>
            <a:endParaRPr lang="en-CA" altLang="en-US" dirty="0" smtClean="0"/>
          </a:p>
        </p:txBody>
      </p:sp>
      <p:pic>
        <p:nvPicPr>
          <p:cNvPr id="7065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050" y="4114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p:txBody>
          <a:bodyPr/>
          <a:lstStyle/>
          <a:p>
            <a:r>
              <a:rPr lang="en-US" altLang="en-US"/>
              <a:t>Why Do We Have Anxiety?</a:t>
            </a:r>
          </a:p>
        </p:txBody>
      </p:sp>
      <p:sp>
        <p:nvSpPr>
          <p:cNvPr id="191491" name="Rectangle 3"/>
          <p:cNvSpPr>
            <a:spLocks noGrp="1" noChangeArrowheads="1"/>
          </p:cNvSpPr>
          <p:nvPr>
            <p:ph type="subTitle" idx="1"/>
          </p:nvPr>
        </p:nvSpPr>
        <p:spPr/>
        <p:txBody>
          <a:bodyPr/>
          <a:lstStyle/>
          <a:p>
            <a:r>
              <a:rPr lang="en-US" altLang="en-US"/>
              <a:t>Q. How did we survive 10,000 years ago?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fade">
                                      <p:cBhvr>
                                        <p:cTn id="7" dur="2000"/>
                                        <p:tgtEl>
                                          <p:spTgt spid="1914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1491"/>
                                        </p:tgtEl>
                                        <p:attrNameLst>
                                          <p:attrName>style.visibility</p:attrName>
                                        </p:attrNameLst>
                                      </p:cBhvr>
                                      <p:to>
                                        <p:strVal val="visible"/>
                                      </p:to>
                                    </p:set>
                                    <p:animEffect transition="in" filter="fade">
                                      <p:cBhvr>
                                        <p:cTn id="10" dur="2000"/>
                                        <p:tgtEl>
                                          <p:spTgt spid="191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3"/>
          <p:cNvSpPr>
            <a:spLocks noGrp="1"/>
          </p:cNvSpPr>
          <p:nvPr>
            <p:ph type="ctrTitle"/>
          </p:nvPr>
        </p:nvSpPr>
        <p:spPr/>
        <p:txBody>
          <a:bodyPr/>
          <a:lstStyle/>
          <a:p>
            <a:r>
              <a:rPr lang="en-US" altLang="en-US"/>
              <a:t>Bridge all separations</a:t>
            </a:r>
          </a:p>
        </p:txBody>
      </p:sp>
      <p:sp>
        <p:nvSpPr>
          <p:cNvPr id="209922" name="Subtitle 4"/>
          <p:cNvSpPr>
            <a:spLocks noGrp="1"/>
          </p:cNvSpPr>
          <p:nvPr>
            <p:ph type="subTitle" idx="1"/>
          </p:nvPr>
        </p:nvSpPr>
        <p:spPr/>
        <p:txBody>
          <a:bodyPr/>
          <a:lstStyle/>
          <a:p>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tLang="en-US"/>
              <a:t>Bridge all separations</a:t>
            </a:r>
          </a:p>
        </p:txBody>
      </p:sp>
      <p:sp>
        <p:nvSpPr>
          <p:cNvPr id="108546"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altLang="en-US" dirty="0" smtClean="0"/>
              <a:t>Anxious children/youth, at a very deep level, are often fearful of separations</a:t>
            </a:r>
          </a:p>
          <a:p>
            <a:pPr lvl="1" fontAlgn="auto">
              <a:spcAft>
                <a:spcPts val="0"/>
              </a:spcAft>
              <a:buFont typeface="Arial" panose="020B0604020202020204" pitchFamily="34" charset="0"/>
              <a:buChar char="•"/>
              <a:defRPr/>
            </a:pPr>
            <a:r>
              <a:rPr lang="en-US" altLang="en-US" dirty="0" smtClean="0"/>
              <a:t>Physical separations, such as when they are physically away from a parent </a:t>
            </a:r>
          </a:p>
          <a:p>
            <a:pPr lvl="2" fontAlgn="auto">
              <a:spcAft>
                <a:spcPts val="0"/>
              </a:spcAft>
              <a:buFont typeface="Arial" panose="020B0604020202020204" pitchFamily="34" charset="0"/>
              <a:buChar char="•"/>
              <a:defRPr/>
            </a:pPr>
            <a:r>
              <a:rPr lang="en-US" altLang="en-US" dirty="0" smtClean="0"/>
              <a:t>E.g. going to school, or even bedtime</a:t>
            </a:r>
          </a:p>
          <a:p>
            <a:pPr lvl="1" fontAlgn="auto">
              <a:spcAft>
                <a:spcPts val="0"/>
              </a:spcAft>
              <a:buFont typeface="Arial" panose="020B0604020202020204" pitchFamily="34" charset="0"/>
              <a:buChar char="•"/>
              <a:defRPr/>
            </a:pPr>
            <a:r>
              <a:rPr lang="en-US" altLang="en-US" dirty="0" smtClean="0"/>
              <a:t>Emotional separations, such as worrying about parents; when parents get upset, etc. </a:t>
            </a:r>
          </a:p>
          <a:p>
            <a:pPr fontAlgn="auto">
              <a:spcAft>
                <a:spcPts val="0"/>
              </a:spcAft>
              <a:buFont typeface="Arial" panose="020B0604020202020204" pitchFamily="34" charset="0"/>
              <a:buChar char="•"/>
              <a:defRPr/>
            </a:pPr>
            <a:r>
              <a:rPr lang="en-US" altLang="ja-JP" dirty="0" smtClean="0"/>
              <a:t>When there is a separation, help your child “bridge the separation”</a:t>
            </a:r>
            <a:endParaRPr lang="en-US" altLang="ja-JP" dirty="0"/>
          </a:p>
          <a:p>
            <a:pPr marL="0" indent="0" algn="r" fontAlgn="auto">
              <a:spcAft>
                <a:spcPts val="0"/>
              </a:spcAft>
              <a:buFont typeface="Arial" panose="020B0604020202020204" pitchFamily="34" charset="0"/>
              <a:buNone/>
              <a:defRPr/>
            </a:pPr>
            <a:r>
              <a:rPr lang="en-US" altLang="en-US" sz="2400" dirty="0" smtClean="0"/>
              <a:t>Neufeld, 1991</a:t>
            </a:r>
            <a:endParaRPr lang="en-US" alt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altLang="en-US" sz="3600">
                <a:sym typeface="Calibri" charset="0"/>
              </a:rPr>
              <a:t>Q. You</a:t>
            </a:r>
            <a:r>
              <a:rPr lang="ja-JP" altLang="en-US" sz="3600">
                <a:sym typeface="Calibri" charset="0"/>
              </a:rPr>
              <a:t>’</a:t>
            </a:r>
            <a:r>
              <a:rPr lang="en-US" altLang="ja-JP" sz="3600">
                <a:sym typeface="Calibri" charset="0"/>
              </a:rPr>
              <a:t>re just had a great date with someone, and you want to see the other person again… What do you say?</a:t>
            </a:r>
            <a:endParaRPr lang="en-US" altLang="en-US" sz="3600">
              <a:sym typeface="Calibri" charset="0"/>
            </a:endParaRPr>
          </a:p>
        </p:txBody>
      </p:sp>
      <p:sp>
        <p:nvSpPr>
          <p:cNvPr id="109571" name="Rectangle 3"/>
          <p:cNvSpPr>
            <a:spLocks noGrp="1" noChangeArrowheads="1"/>
          </p:cNvSpPr>
          <p:nvPr>
            <p:ph idx="1"/>
          </p:nvPr>
        </p:nvSpPr>
        <p:spPr>
          <a:xfrm>
            <a:off x="628650" y="1825625"/>
            <a:ext cx="4019550" cy="4351338"/>
          </a:xfrm>
        </p:spPr>
        <p:txBody>
          <a:bodyPr rtlCol="0">
            <a:normAutofit lnSpcReduction="10000"/>
          </a:bodyPr>
          <a:lstStyle/>
          <a:p>
            <a:pPr fontAlgn="auto">
              <a:spcAft>
                <a:spcPts val="0"/>
              </a:spcAft>
              <a:buFont typeface="Arial" panose="020B0604020202020204" pitchFamily="34" charset="0"/>
              <a:buChar char="•"/>
              <a:defRPr/>
            </a:pPr>
            <a:endParaRPr lang="en-US" altLang="en-US" dirty="0" smtClean="0">
              <a:sym typeface="Calibri" charset="0"/>
            </a:endParaRPr>
          </a:p>
          <a:p>
            <a:pPr fontAlgn="auto">
              <a:spcAft>
                <a:spcPts val="0"/>
              </a:spcAft>
              <a:buFont typeface="Arial" panose="020B0604020202020204" pitchFamily="34" charset="0"/>
              <a:buChar char="•"/>
              <a:defRPr/>
            </a:pPr>
            <a:endParaRPr lang="en-US" altLang="en-US" dirty="0" smtClean="0">
              <a:sym typeface="Calibri" charset="0"/>
            </a:endParaRPr>
          </a:p>
          <a:p>
            <a:pPr fontAlgn="auto">
              <a:spcAft>
                <a:spcPts val="0"/>
              </a:spcAft>
              <a:buFont typeface="Arial" panose="020B0604020202020204" pitchFamily="34" charset="0"/>
              <a:buChar char="•"/>
              <a:defRPr/>
            </a:pPr>
            <a:r>
              <a:rPr lang="en-US" altLang="en-US" dirty="0" smtClean="0">
                <a:sym typeface="Calibri" charset="0"/>
              </a:rPr>
              <a:t>1) </a:t>
            </a:r>
            <a:r>
              <a:rPr lang="ja-JP" altLang="en-US" dirty="0" smtClean="0">
                <a:sym typeface="Calibri" charset="0"/>
              </a:rPr>
              <a:t>“</a:t>
            </a:r>
            <a:r>
              <a:rPr lang="en-US" altLang="ja-JP" dirty="0" smtClean="0">
                <a:sym typeface="Calibri" charset="0"/>
              </a:rPr>
              <a:t>I had a wonderful time. Goodbye!</a:t>
            </a:r>
            <a:r>
              <a:rPr lang="ja-JP" altLang="en-US" dirty="0" smtClean="0">
                <a:sym typeface="Calibri" charset="0"/>
              </a:rPr>
              <a:t>”</a:t>
            </a:r>
            <a:r>
              <a:rPr lang="en-CA" altLang="ja-JP" dirty="0" smtClean="0">
                <a:sym typeface="Calibri" charset="0"/>
              </a:rPr>
              <a:t>, or </a:t>
            </a:r>
          </a:p>
          <a:p>
            <a:pPr fontAlgn="auto">
              <a:spcAft>
                <a:spcPts val="0"/>
              </a:spcAft>
              <a:buFont typeface="Arial" panose="020B0604020202020204" pitchFamily="34" charset="0"/>
              <a:buChar char="•"/>
              <a:defRPr/>
            </a:pPr>
            <a:endParaRPr lang="en-US" altLang="en-US" dirty="0" smtClean="0">
              <a:sym typeface="Calibri" charset="0"/>
            </a:endParaRPr>
          </a:p>
          <a:p>
            <a:pPr fontAlgn="auto">
              <a:spcAft>
                <a:spcPts val="0"/>
              </a:spcAft>
              <a:buFont typeface="Arial" panose="020B0604020202020204" pitchFamily="34" charset="0"/>
              <a:buChar char="•"/>
              <a:defRPr/>
            </a:pPr>
            <a:r>
              <a:rPr lang="en-US" altLang="en-US" dirty="0" smtClean="0">
                <a:sym typeface="Calibri" charset="0"/>
              </a:rPr>
              <a:t>2) </a:t>
            </a:r>
            <a:r>
              <a:rPr lang="ja-JP" altLang="en-US" dirty="0" smtClean="0">
                <a:sym typeface="Calibri" charset="0"/>
              </a:rPr>
              <a:t>“</a:t>
            </a:r>
            <a:r>
              <a:rPr lang="en-US" altLang="ja-JP" dirty="0" smtClean="0">
                <a:sym typeface="Calibri" charset="0"/>
              </a:rPr>
              <a:t>I had a wonderful time. I want to see you again</a:t>
            </a:r>
            <a:r>
              <a:rPr lang="is-IS" altLang="ja-JP" dirty="0" smtClean="0">
                <a:sym typeface="Calibri" charset="0"/>
              </a:rPr>
              <a:t>… </a:t>
            </a:r>
            <a:r>
              <a:rPr lang="en-US" altLang="ja-JP" dirty="0" smtClean="0">
                <a:sym typeface="Calibri Bold" charset="0"/>
              </a:rPr>
              <a:t>Want to get together on the weekend?</a:t>
            </a:r>
            <a:r>
              <a:rPr lang="ja-JP" altLang="en-US" dirty="0" smtClean="0">
                <a:sym typeface="Calibri Bold" charset="0"/>
              </a:rPr>
              <a:t>”</a:t>
            </a:r>
            <a:endParaRPr lang="en-US" altLang="en-US" dirty="0">
              <a:sym typeface="Calibri Bold" charset="0"/>
            </a:endParaRPr>
          </a:p>
        </p:txBody>
      </p:sp>
      <p:pic>
        <p:nvPicPr>
          <p:cNvPr id="737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349500"/>
            <a:ext cx="4016375"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altLang="en-US">
                <a:sym typeface="Corbel" charset="0"/>
              </a:rPr>
              <a:t>Whenever there is a separation, talk about the next reunion</a:t>
            </a:r>
          </a:p>
        </p:txBody>
      </p:sp>
      <p:sp>
        <p:nvSpPr>
          <p:cNvPr id="75778" name="Rectangle 3"/>
          <p:cNvSpPr>
            <a:spLocks noGrp="1" noChangeArrowheads="1"/>
          </p:cNvSpPr>
          <p:nvPr>
            <p:ph idx="1"/>
          </p:nvPr>
        </p:nvSpPr>
        <p:spPr/>
        <p:txBody>
          <a:bodyPr/>
          <a:lstStyle/>
          <a:p>
            <a:r>
              <a:rPr lang="en-US" altLang="en-US">
                <a:sym typeface="Corbel" charset="0"/>
              </a:rPr>
              <a:t>If you as an adult would feel insecure about a lack of bridging, then think how insecure a child would feel...!</a:t>
            </a:r>
          </a:p>
          <a:p>
            <a:r>
              <a:rPr lang="en-US" altLang="en-US">
                <a:sym typeface="Corbel" charset="0"/>
              </a:rPr>
              <a:t>Children naturally feel more insecure because they are still forming their primary attachments with caregivers…</a:t>
            </a:r>
          </a:p>
        </p:txBody>
      </p:sp>
      <p:grpSp>
        <p:nvGrpSpPr>
          <p:cNvPr id="75779" name="Group 6"/>
          <p:cNvGrpSpPr>
            <a:grpSpLocks/>
          </p:cNvGrpSpPr>
          <p:nvPr/>
        </p:nvGrpSpPr>
        <p:grpSpPr bwMode="auto">
          <a:xfrm>
            <a:off x="5076825" y="5157788"/>
            <a:ext cx="1295400" cy="1295400"/>
            <a:chOff x="0" y="0"/>
            <a:chExt cx="816" cy="816"/>
          </a:xfrm>
        </p:grpSpPr>
        <p:sp>
          <p:nvSpPr>
            <p:cNvPr id="75785" name="Oval 4"/>
            <p:cNvSpPr>
              <a:spLocks/>
            </p:cNvSpPr>
            <p:nvPr/>
          </p:nvSpPr>
          <p:spPr bwMode="auto">
            <a:xfrm>
              <a:off x="0" y="0"/>
              <a:ext cx="816" cy="816"/>
            </a:xfrm>
            <a:prstGeom prst="ellipse">
              <a:avLst/>
            </a:prstGeom>
            <a:solidFill>
              <a:srgbClr val="800000"/>
            </a:solidFill>
            <a:ln w="9525">
              <a:solidFill>
                <a:schemeClr val="tx1"/>
              </a:solidFill>
              <a:round/>
              <a:headEnd/>
              <a:tailEnd/>
            </a:ln>
          </p:spPr>
          <p:txBody>
            <a:bodyPr lIns="0" tIns="0" rIns="0" bIns="0"/>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Arial" charset="0"/>
                <a:cs typeface="Arial" charset="0"/>
              </a:endParaRPr>
            </a:p>
          </p:txBody>
        </p:sp>
        <p:sp>
          <p:nvSpPr>
            <p:cNvPr id="75786" name="Rectangle 5"/>
            <p:cNvSpPr>
              <a:spLocks/>
            </p:cNvSpPr>
            <p:nvPr/>
          </p:nvSpPr>
          <p:spPr bwMode="auto">
            <a:xfrm>
              <a:off x="127" y="268"/>
              <a:ext cx="56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78049" bIns="38100" anchor="ctr">
              <a:spAutoFit/>
            </a:bodyPr>
            <a:lstStyle>
              <a:lvl1pPr marL="1588">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1800">
                  <a:solidFill>
                    <a:srgbClr val="FFFFFF"/>
                  </a:solidFill>
                  <a:latin typeface="Verdana" charset="0"/>
                  <a:ea typeface="MS PGothic" charset="-128"/>
                  <a:cs typeface="Arial" charset="0"/>
                  <a:sym typeface="Verdana" charset="0"/>
                </a:rPr>
                <a:t>Child</a:t>
              </a:r>
            </a:p>
          </p:txBody>
        </p:sp>
      </p:grpSp>
      <p:grpSp>
        <p:nvGrpSpPr>
          <p:cNvPr id="75780" name="Group 9"/>
          <p:cNvGrpSpPr>
            <a:grpSpLocks/>
          </p:cNvGrpSpPr>
          <p:nvPr/>
        </p:nvGrpSpPr>
        <p:grpSpPr bwMode="auto">
          <a:xfrm>
            <a:off x="2339975" y="5157788"/>
            <a:ext cx="1295400" cy="1295400"/>
            <a:chOff x="0" y="0"/>
            <a:chExt cx="816" cy="816"/>
          </a:xfrm>
        </p:grpSpPr>
        <p:sp>
          <p:nvSpPr>
            <p:cNvPr id="75783" name="Oval 7"/>
            <p:cNvSpPr>
              <a:spLocks/>
            </p:cNvSpPr>
            <p:nvPr/>
          </p:nvSpPr>
          <p:spPr bwMode="auto">
            <a:xfrm>
              <a:off x="0" y="0"/>
              <a:ext cx="816" cy="816"/>
            </a:xfrm>
            <a:prstGeom prst="ellipse">
              <a:avLst/>
            </a:prstGeom>
            <a:solidFill>
              <a:srgbClr val="800000"/>
            </a:solidFill>
            <a:ln w="9525">
              <a:solidFill>
                <a:schemeClr val="tx1"/>
              </a:solidFill>
              <a:round/>
              <a:headEnd/>
              <a:tailEnd/>
            </a:ln>
          </p:spPr>
          <p:txBody>
            <a:bodyPr lIns="0" tIns="0" rIns="0" bIns="0"/>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Arial" charset="0"/>
                <a:cs typeface="Arial" charset="0"/>
              </a:endParaRPr>
            </a:p>
          </p:txBody>
        </p:sp>
        <p:sp>
          <p:nvSpPr>
            <p:cNvPr id="75784" name="Rectangle 8"/>
            <p:cNvSpPr>
              <a:spLocks/>
            </p:cNvSpPr>
            <p:nvPr/>
          </p:nvSpPr>
          <p:spPr bwMode="auto">
            <a:xfrm>
              <a:off x="117" y="268"/>
              <a:ext cx="58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78049" bIns="38100" anchor="ctr">
              <a:spAutoFit/>
            </a:bodyPr>
            <a:lstStyle>
              <a:lvl1pPr marL="1588">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1800">
                  <a:solidFill>
                    <a:srgbClr val="FFFFFF"/>
                  </a:solidFill>
                  <a:latin typeface="Verdana" charset="0"/>
                  <a:ea typeface="MS PGothic" charset="-128"/>
                  <a:cs typeface="Arial" charset="0"/>
                  <a:sym typeface="Verdana" charset="0"/>
                </a:rPr>
                <a:t>Adult</a:t>
              </a:r>
            </a:p>
          </p:txBody>
        </p:sp>
      </p:grpSp>
      <p:sp>
        <p:nvSpPr>
          <p:cNvPr id="146442" name="Line 10"/>
          <p:cNvSpPr>
            <a:spLocks noChangeShapeType="1"/>
          </p:cNvSpPr>
          <p:nvPr/>
        </p:nvSpPr>
        <p:spPr bwMode="auto">
          <a:xfrm flipH="1">
            <a:off x="3651250" y="5805488"/>
            <a:ext cx="1425575" cy="9525"/>
          </a:xfrm>
          <a:prstGeom prst="line">
            <a:avLst/>
          </a:prstGeom>
          <a:noFill/>
          <a:ln w="76200" cap="flat">
            <a:solidFill>
              <a:srgbClr val="800000"/>
            </a:solidFill>
            <a:prstDash val="sysDot"/>
            <a:round/>
            <a:headEnd type="none" w="med" len="med"/>
            <a:tailEnd type="none" w="med" len="med"/>
          </a:ln>
          <a:effectLst>
            <a:outerShdw blurRad="38100" dist="25399" dir="5400000" algn="ctr" rotWithShape="0">
              <a:schemeClr val="bg2">
                <a:alpha val="37999"/>
              </a:schemeClr>
            </a:outerShdw>
          </a:effectLst>
          <a:extLst/>
        </p:spPr>
        <p:txBody>
          <a:bodyPr lIns="0" tIns="0" rIns="0" bIns="0"/>
          <a:lstStyle/>
          <a:p>
            <a:pPr eaLnBrk="1" hangingPunct="1">
              <a:defRPr/>
            </a:pPr>
            <a:endParaRPr lang="en-US">
              <a:ea typeface="ヒラギノ明朝 ProN W3" charset="0"/>
              <a:cs typeface="ヒラギノ明朝 ProN W3" charset="0"/>
            </a:endParaRPr>
          </a:p>
        </p:txBody>
      </p:sp>
      <p:sp>
        <p:nvSpPr>
          <p:cNvPr id="75782" name="TextBox 11"/>
          <p:cNvSpPr txBox="1">
            <a:spLocks noChangeArrowheads="1"/>
          </p:cNvSpPr>
          <p:nvPr/>
        </p:nvSpPr>
        <p:spPr bwMode="auto">
          <a:xfrm>
            <a:off x="6732588" y="6165850"/>
            <a:ext cx="2000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de-DE" altLang="en-US" sz="2000">
                <a:latin typeface="Verdana" charset="0"/>
                <a:cs typeface="Arial" charset="0"/>
              </a:rPr>
              <a:t>Neufeld, 2005</a:t>
            </a:r>
            <a:endParaRPr lang="en-US" altLang="en-US" sz="2000">
              <a:latin typeface="Verdana" charset="0"/>
              <a:cs typeface="Arial"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sym typeface="Corbel" charset="0"/>
              </a:rPr>
              <a:t>Whenever there is a physical separation, talk about the next reunion</a:t>
            </a:r>
            <a:endParaRPr lang="en-US" altLang="en-US">
              <a:sym typeface="Corbel" charset="0"/>
            </a:endParaRPr>
          </a:p>
        </p:txBody>
      </p:sp>
      <p:sp>
        <p:nvSpPr>
          <p:cNvPr id="112643" name="Rectangle 3"/>
          <p:cNvSpPr>
            <a:spLocks noGrp="1" noChangeArrowheads="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n-US" altLang="en-US" smtClean="0">
                <a:sym typeface="Corbel" charset="0"/>
              </a:rPr>
              <a:t>Before your child leaves for school</a:t>
            </a:r>
          </a:p>
          <a:p>
            <a:pPr lvl="1" fontAlgn="auto">
              <a:spcAft>
                <a:spcPts val="0"/>
              </a:spcAft>
              <a:buFont typeface="Arial" panose="020B0604020202020204" pitchFamily="34" charset="0"/>
              <a:buChar char="•"/>
              <a:defRPr/>
            </a:pPr>
            <a:r>
              <a:rPr lang="en-US" altLang="ja-JP" smtClean="0">
                <a:sym typeface="Corbel" charset="0"/>
              </a:rPr>
              <a:t>Parent: </a:t>
            </a:r>
            <a:r>
              <a:rPr lang="ja-JP" altLang="en-US" smtClean="0">
                <a:sym typeface="Corbel" charset="0"/>
              </a:rPr>
              <a:t>“</a:t>
            </a:r>
            <a:r>
              <a:rPr lang="en-US" altLang="ja-JP" smtClean="0">
                <a:sym typeface="Corbel" charset="0"/>
              </a:rPr>
              <a:t>See you after school” “Can’t wait until we go for our walk later after school” “I’ll be thinking about you all day”</a:t>
            </a:r>
          </a:p>
          <a:p>
            <a:pPr lvl="1" fontAlgn="auto">
              <a:spcAft>
                <a:spcPts val="0"/>
              </a:spcAft>
              <a:buFont typeface="Arial" panose="020B0604020202020204" pitchFamily="34" charset="0"/>
              <a:buChar char="•"/>
              <a:defRPr/>
            </a:pPr>
            <a:r>
              <a:rPr lang="en-US" altLang="ja-JP" smtClean="0">
                <a:sym typeface="Corbel" charset="0"/>
              </a:rPr>
              <a:t>Text your child during the school day </a:t>
            </a:r>
          </a:p>
          <a:p>
            <a:pPr lvl="1" fontAlgn="auto">
              <a:spcAft>
                <a:spcPts val="0"/>
              </a:spcAft>
              <a:buFont typeface="Arial" panose="020B0604020202020204" pitchFamily="34" charset="0"/>
              <a:buChar char="•"/>
              <a:defRPr/>
            </a:pPr>
            <a:r>
              <a:rPr lang="en-US" altLang="ja-JP" smtClean="0">
                <a:sym typeface="Corbel" charset="0"/>
              </a:rPr>
              <a:t>Give your child transition objects, e.g. notes in your child’s lunch box; special jewelry or possessions</a:t>
            </a:r>
          </a:p>
          <a:p>
            <a:pPr fontAlgn="auto">
              <a:spcAft>
                <a:spcPts val="0"/>
              </a:spcAft>
              <a:buFont typeface="Arial" panose="020B0604020202020204" pitchFamily="34" charset="0"/>
              <a:buChar char="•"/>
              <a:defRPr/>
            </a:pPr>
            <a:r>
              <a:rPr lang="en-US" altLang="ja-JP" smtClean="0">
                <a:sym typeface="Corbel" charset="0"/>
              </a:rPr>
              <a:t>Before parent leaves for an errand</a:t>
            </a:r>
          </a:p>
          <a:p>
            <a:pPr lvl="1" fontAlgn="auto">
              <a:spcAft>
                <a:spcPts val="0"/>
              </a:spcAft>
              <a:buFont typeface="Arial" panose="020B0604020202020204" pitchFamily="34" charset="0"/>
              <a:buChar char="•"/>
              <a:defRPr/>
            </a:pPr>
            <a:r>
              <a:rPr lang="en-US" altLang="ja-JP" smtClean="0">
                <a:sym typeface="Corbel" charset="0"/>
              </a:rPr>
              <a:t>Parent: “See you in half an hour”</a:t>
            </a:r>
          </a:p>
          <a:p>
            <a:pPr fontAlgn="auto">
              <a:spcAft>
                <a:spcPts val="0"/>
              </a:spcAft>
              <a:buFont typeface="Arial" panose="020B0604020202020204" pitchFamily="34" charset="0"/>
              <a:buChar char="•"/>
              <a:defRPr/>
            </a:pPr>
            <a:r>
              <a:rPr lang="en-US" altLang="ja-JP" smtClean="0">
                <a:sym typeface="Corbel" charset="0"/>
              </a:rPr>
              <a:t>Before bedtime: </a:t>
            </a:r>
          </a:p>
          <a:p>
            <a:pPr lvl="1" fontAlgn="auto">
              <a:spcAft>
                <a:spcPts val="0"/>
              </a:spcAft>
              <a:buFont typeface="Arial" panose="020B0604020202020204" pitchFamily="34" charset="0"/>
              <a:buChar char="•"/>
              <a:defRPr/>
            </a:pPr>
            <a:r>
              <a:rPr lang="en-US" altLang="ja-JP" smtClean="0">
                <a:sym typeface="Corbel" charset="0"/>
              </a:rPr>
              <a:t>“You’ll be in my dreams” “See you in the morning” “What do you want for breakfast?”</a:t>
            </a:r>
            <a:endParaRPr lang="en-US" altLang="ja-JP">
              <a:sym typeface="Corbel" charset="0"/>
            </a:endParaRPr>
          </a:p>
        </p:txBody>
      </p:sp>
      <p:sp>
        <p:nvSpPr>
          <p:cNvPr id="76803" name="TextBox 4"/>
          <p:cNvSpPr txBox="1">
            <a:spLocks noChangeArrowheads="1"/>
          </p:cNvSpPr>
          <p:nvPr/>
        </p:nvSpPr>
        <p:spPr bwMode="auto">
          <a:xfrm>
            <a:off x="6732588" y="6165850"/>
            <a:ext cx="2000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de-DE" altLang="en-US" sz="2000">
                <a:latin typeface="Verdana" charset="0"/>
                <a:cs typeface="Arial" charset="0"/>
              </a:rPr>
              <a:t>Neufeld, 2005</a:t>
            </a:r>
            <a:endParaRPr lang="en-US" altLang="en-US" sz="2000">
              <a:latin typeface="Verdana" charset="0"/>
              <a:cs typeface="Arial"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sym typeface="Corbel" charset="0"/>
              </a:rPr>
              <a:t>Whenever there is an emotional separation, talk about the next reunion</a:t>
            </a:r>
            <a:endParaRPr lang="en-US" altLang="en-US">
              <a:sym typeface="Corbel" charset="0"/>
            </a:endParaRPr>
          </a:p>
        </p:txBody>
      </p:sp>
      <p:sp>
        <p:nvSpPr>
          <p:cNvPr id="77826" name="Rectangle 3"/>
          <p:cNvSpPr>
            <a:spLocks noGrp="1" noChangeArrowheads="1"/>
          </p:cNvSpPr>
          <p:nvPr>
            <p:ph idx="1"/>
          </p:nvPr>
        </p:nvSpPr>
        <p:spPr/>
        <p:txBody>
          <a:bodyPr/>
          <a:lstStyle/>
          <a:p>
            <a:r>
              <a:rPr lang="en-CA" altLang="en-US">
                <a:sym typeface="Corbel" charset="0"/>
              </a:rPr>
              <a:t>Parent: </a:t>
            </a:r>
          </a:p>
          <a:p>
            <a:pPr lvl="1"/>
            <a:r>
              <a:rPr lang="en-CA" altLang="en-US">
                <a:sym typeface="Corbel" charset="0"/>
              </a:rPr>
              <a:t>“I’m really sorry, but you’ve been hitting your sister.</a:t>
            </a:r>
          </a:p>
          <a:p>
            <a:pPr lvl="1"/>
            <a:r>
              <a:rPr lang="en-CA" altLang="en-US">
                <a:sym typeface="Corbel" charset="0"/>
              </a:rPr>
              <a:t>“I’m very disappointed in your behaviour.”</a:t>
            </a:r>
          </a:p>
          <a:p>
            <a:pPr lvl="1"/>
            <a:r>
              <a:rPr lang="en-CA" altLang="en-US">
                <a:sym typeface="Corbel" charset="0"/>
              </a:rPr>
              <a:t>“ This behaviour is unacceptable. You’re going to have to go to your room.”</a:t>
            </a:r>
          </a:p>
          <a:p>
            <a:r>
              <a:rPr lang="en-CA" altLang="en-US">
                <a:sym typeface="Corbel" charset="0"/>
              </a:rPr>
              <a:t>Bridge the separation </a:t>
            </a:r>
          </a:p>
          <a:p>
            <a:pPr lvl="1"/>
            <a:r>
              <a:rPr lang="en-CA" altLang="en-US">
                <a:sym typeface="Corbel" charset="0"/>
              </a:rPr>
              <a:t>“I’ll check on you in a few minutes”	</a:t>
            </a:r>
          </a:p>
          <a:p>
            <a:pPr lvl="1"/>
            <a:r>
              <a:rPr lang="en-CA" altLang="en-US">
                <a:sym typeface="Corbel" charset="0"/>
              </a:rPr>
              <a:t>“I love you, which is why we’re going to talk about this later and work this out.” </a:t>
            </a:r>
          </a:p>
          <a:p>
            <a:endParaRPr lang="en-CA" altLang="en-US">
              <a:sym typeface="Corbel" charset="0"/>
            </a:endParaRPr>
          </a:p>
        </p:txBody>
      </p:sp>
      <p:sp>
        <p:nvSpPr>
          <p:cNvPr id="77827" name="TextBox 1"/>
          <p:cNvSpPr txBox="1">
            <a:spLocks noChangeArrowheads="1"/>
          </p:cNvSpPr>
          <p:nvPr/>
        </p:nvSpPr>
        <p:spPr bwMode="auto">
          <a:xfrm>
            <a:off x="6732588" y="6165850"/>
            <a:ext cx="2000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de-DE" altLang="en-US" sz="2000">
                <a:latin typeface="Verdana" charset="0"/>
                <a:cs typeface="Arial" charset="0"/>
              </a:rPr>
              <a:t>Neufeld, 2005</a:t>
            </a:r>
            <a:endParaRPr lang="en-US" altLang="en-US" sz="2000">
              <a:latin typeface="Verdana" charset="0"/>
              <a:cs typeface="Arial"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altLang="en-US">
                <a:sym typeface="Corbel" charset="0"/>
              </a:rPr>
              <a:t>When there is a reunion, ensure there is a greeting</a:t>
            </a:r>
          </a:p>
        </p:txBody>
      </p:sp>
      <p:sp>
        <p:nvSpPr>
          <p:cNvPr id="78850" name="Rectangle 3"/>
          <p:cNvSpPr>
            <a:spLocks noGrp="1" noChangeArrowheads="1"/>
          </p:cNvSpPr>
          <p:nvPr>
            <p:ph idx="1"/>
          </p:nvPr>
        </p:nvSpPr>
        <p:spPr/>
        <p:txBody>
          <a:bodyPr/>
          <a:lstStyle/>
          <a:p>
            <a:r>
              <a:rPr lang="en-US" altLang="en-US">
                <a:sym typeface="Corbel" charset="0"/>
              </a:rPr>
              <a:t>When the child wakes up in the morning</a:t>
            </a:r>
          </a:p>
          <a:p>
            <a:pPr lvl="1"/>
            <a:r>
              <a:rPr lang="ja-JP" altLang="en-US">
                <a:sym typeface="Corbel" charset="0"/>
              </a:rPr>
              <a:t>“</a:t>
            </a:r>
            <a:r>
              <a:rPr lang="en-US" altLang="ja-JP">
                <a:sym typeface="Corbel" charset="0"/>
              </a:rPr>
              <a:t>Good morning!</a:t>
            </a:r>
            <a:r>
              <a:rPr lang="ja-JP" altLang="en-US">
                <a:sym typeface="Corbel" charset="0"/>
              </a:rPr>
              <a:t>”</a:t>
            </a:r>
            <a:endParaRPr lang="en-US" altLang="ja-JP">
              <a:sym typeface="Corbel" charset="0"/>
            </a:endParaRPr>
          </a:p>
          <a:p>
            <a:r>
              <a:rPr lang="en-US" altLang="en-US">
                <a:sym typeface="Corbel" charset="0"/>
              </a:rPr>
              <a:t>When child comes home after school</a:t>
            </a:r>
          </a:p>
          <a:p>
            <a:pPr lvl="1"/>
            <a:r>
              <a:rPr lang="ja-JP" altLang="en-US">
                <a:sym typeface="Corbel" charset="0"/>
              </a:rPr>
              <a:t>“</a:t>
            </a:r>
            <a:r>
              <a:rPr lang="en-US" altLang="ja-JP">
                <a:sym typeface="Corbel" charset="0"/>
              </a:rPr>
              <a:t>Hello!</a:t>
            </a:r>
            <a:r>
              <a:rPr lang="ja-JP" altLang="en-US">
                <a:sym typeface="Corbel" charset="0"/>
              </a:rPr>
              <a:t>”</a:t>
            </a:r>
            <a:endParaRPr lang="en-US" altLang="ja-JP">
              <a:sym typeface="Corbel" charset="0"/>
            </a:endParaRPr>
          </a:p>
          <a:p>
            <a:pPr lvl="1"/>
            <a:r>
              <a:rPr lang="ja-JP" altLang="en-US">
                <a:sym typeface="Corbel" charset="0"/>
              </a:rPr>
              <a:t>“</a:t>
            </a:r>
            <a:r>
              <a:rPr lang="en-US" altLang="ja-JP">
                <a:sym typeface="Corbel" charset="0"/>
              </a:rPr>
              <a:t>I was thinking about you when I was at work today</a:t>
            </a:r>
            <a:r>
              <a:rPr lang="ja-JP" altLang="en-US">
                <a:sym typeface="Corbel" charset="0"/>
              </a:rPr>
              <a:t>”</a:t>
            </a:r>
            <a:endParaRPr lang="en-US" altLang="ja-JP">
              <a:sym typeface="Corbel" charset="0"/>
            </a:endParaRPr>
          </a:p>
          <a:p>
            <a:r>
              <a:rPr lang="en-US" altLang="en-US">
                <a:sym typeface="Corbel" charset="0"/>
              </a:rPr>
              <a:t>When parent sees child after a longer than usual absence</a:t>
            </a:r>
          </a:p>
          <a:p>
            <a:pPr lvl="1"/>
            <a:r>
              <a:rPr lang="ja-JP" altLang="en-US">
                <a:sym typeface="Corbel" charset="0"/>
              </a:rPr>
              <a:t>“</a:t>
            </a:r>
            <a:r>
              <a:rPr lang="en-US" altLang="ja-JP">
                <a:sym typeface="Corbel" charset="0"/>
              </a:rPr>
              <a:t>I missed you so much</a:t>
            </a:r>
            <a:r>
              <a:rPr lang="ja-JP" altLang="en-US">
                <a:sym typeface="Corbel" charset="0"/>
              </a:rPr>
              <a:t>”</a:t>
            </a:r>
            <a:r>
              <a:rPr lang="en-US" altLang="ja-JP">
                <a:sym typeface="Corbel" charset="0"/>
              </a:rPr>
              <a:t> </a:t>
            </a:r>
            <a:r>
              <a:rPr lang="ja-JP" altLang="en-US">
                <a:sym typeface="Corbel" charset="0"/>
              </a:rPr>
              <a:t>“</a:t>
            </a:r>
            <a:r>
              <a:rPr lang="en-US" altLang="ja-JP">
                <a:sym typeface="Corbel" charset="0"/>
              </a:rPr>
              <a:t>I was thinking about you</a:t>
            </a:r>
            <a:r>
              <a:rPr lang="ja-JP" altLang="en-US">
                <a:sym typeface="Corbel" charset="0"/>
              </a:rPr>
              <a:t>”</a:t>
            </a:r>
            <a:endParaRPr lang="en-US" altLang="en-US">
              <a:sym typeface="Corbel" charset="0"/>
            </a:endParaRPr>
          </a:p>
        </p:txBody>
      </p:sp>
      <p:sp>
        <p:nvSpPr>
          <p:cNvPr id="78851" name="TextBox 4"/>
          <p:cNvSpPr txBox="1">
            <a:spLocks noChangeArrowheads="1"/>
          </p:cNvSpPr>
          <p:nvPr/>
        </p:nvSpPr>
        <p:spPr bwMode="auto">
          <a:xfrm>
            <a:off x="6732588" y="6165850"/>
            <a:ext cx="2000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de-DE" altLang="en-US" sz="2000">
                <a:latin typeface="Verdana" charset="0"/>
                <a:cs typeface="Arial" charset="0"/>
              </a:rPr>
              <a:t>Neufeld, 2005</a:t>
            </a:r>
            <a:endParaRPr lang="en-US" altLang="en-US" sz="2000">
              <a:latin typeface="Verdana" charset="0"/>
              <a:cs typeface="Arial"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en-US"/>
              <a:t>The Power of Attachment Strategies</a:t>
            </a:r>
          </a:p>
        </p:txBody>
      </p:sp>
      <p:sp>
        <p:nvSpPr>
          <p:cNvPr id="79874" name="Content Placeholder 2"/>
          <p:cNvSpPr>
            <a:spLocks noGrp="1"/>
          </p:cNvSpPr>
          <p:nvPr>
            <p:ph idx="1"/>
          </p:nvPr>
        </p:nvSpPr>
        <p:spPr/>
        <p:txBody>
          <a:bodyPr/>
          <a:lstStyle/>
          <a:p>
            <a:r>
              <a:rPr lang="en-US" altLang="en-US"/>
              <a:t>Many times, attachment strategies will be sufficient</a:t>
            </a:r>
          </a:p>
          <a:p>
            <a:r>
              <a:rPr lang="en-US" altLang="en-US"/>
              <a:t>But sometimes, it will not be enough… </a:t>
            </a:r>
          </a:p>
          <a:p>
            <a:r>
              <a:rPr lang="en-US" altLang="en-US"/>
              <a:t>Nonetheless, having a good attachment between parent-child will always make it easier for other treatment interventions to take place…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ctrTitle"/>
          </p:nvPr>
        </p:nvSpPr>
        <p:spPr/>
        <p:txBody>
          <a:bodyPr/>
          <a:lstStyle/>
          <a:p>
            <a:r>
              <a:rPr lang="en-US" altLang="en-US" dirty="0" smtClean="0"/>
              <a:t>General </a:t>
            </a:r>
            <a:r>
              <a:rPr lang="en-US" altLang="en-US" dirty="0"/>
              <a:t>Strategies for Anxiety</a:t>
            </a:r>
          </a:p>
        </p:txBody>
      </p:sp>
      <p:sp>
        <p:nvSpPr>
          <p:cNvPr id="80898" name="Subtitle 2"/>
          <p:cNvSpPr>
            <a:spLocks noGrp="1"/>
          </p:cNvSpPr>
          <p:nvPr>
            <p:ph type="subTitle" idx="1"/>
          </p:nvPr>
        </p:nvSpPr>
        <p:spPr/>
        <p:txBody>
          <a:bodyPr/>
          <a:lstStyle/>
          <a:p>
            <a:endParaRPr lang="en-US" alt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rtlCol="0">
            <a:normAutofit/>
          </a:bodyPr>
          <a:lstStyle/>
          <a:p>
            <a:pPr fontAlgn="auto">
              <a:spcAft>
                <a:spcPts val="0"/>
              </a:spcAft>
              <a:defRPr/>
            </a:pPr>
            <a:r>
              <a:rPr lang="en-US" altLang="en-US">
                <a:effectLst>
                  <a:outerShdw blurRad="38100" dist="38100" dir="2700000" algn="tl">
                    <a:srgbClr val="C0C0C0"/>
                  </a:outerShdw>
                </a:effectLst>
                <a:ea typeface="ＭＳ Ｐゴシック" charset="-128"/>
              </a:rPr>
              <a:t>Get enough sleep!</a:t>
            </a:r>
          </a:p>
        </p:txBody>
      </p:sp>
      <p:sp>
        <p:nvSpPr>
          <p:cNvPr id="82946" name="Rectangle 3"/>
          <p:cNvSpPr>
            <a:spLocks noGrp="1" noChangeArrowheads="1"/>
          </p:cNvSpPr>
          <p:nvPr>
            <p:ph idx="1"/>
          </p:nvPr>
        </p:nvSpPr>
        <p:spPr>
          <a:xfrm>
            <a:off x="628650" y="1825625"/>
            <a:ext cx="4857750" cy="4351338"/>
          </a:xfrm>
        </p:spPr>
        <p:txBody>
          <a:bodyPr/>
          <a:lstStyle/>
          <a:p>
            <a:r>
              <a:rPr lang="en-US" altLang="en-US" sz="2700" dirty="0">
                <a:ea typeface="ＭＳ Ｐゴシック" charset="-128"/>
              </a:rPr>
              <a:t>Set a regular bedtime routine</a:t>
            </a:r>
          </a:p>
          <a:p>
            <a:r>
              <a:rPr lang="en-US" altLang="en-US" sz="2700" dirty="0">
                <a:ea typeface="ＭＳ Ｐゴシック" charset="-128"/>
              </a:rPr>
              <a:t>Having a </a:t>
            </a:r>
            <a:r>
              <a:rPr lang="en-US" altLang="en-US" sz="2700" b="1" dirty="0">
                <a:ea typeface="ＭＳ Ｐゴシック" charset="-128"/>
              </a:rPr>
              <a:t>soothing routine</a:t>
            </a:r>
          </a:p>
          <a:p>
            <a:pPr lvl="1"/>
            <a:r>
              <a:rPr lang="en-US" altLang="en-US" sz="2200" dirty="0"/>
              <a:t>Reading, relaxation music, etc.</a:t>
            </a:r>
          </a:p>
          <a:p>
            <a:r>
              <a:rPr lang="en-US" altLang="en-US" sz="2700" dirty="0">
                <a:ea typeface="ＭＳ Ｐゴシック" charset="-128"/>
              </a:rPr>
              <a:t>Remove stimulating things </a:t>
            </a:r>
          </a:p>
          <a:p>
            <a:pPr lvl="1"/>
            <a:r>
              <a:rPr lang="en-US" altLang="en-US" sz="2200" dirty="0" smtClean="0"/>
              <a:t>Studies show that devices in bedrooms inhibit children/youth from sleeping</a:t>
            </a:r>
          </a:p>
          <a:p>
            <a:pPr lvl="1"/>
            <a:r>
              <a:rPr lang="en-US" altLang="en-US" sz="2200" dirty="0" smtClean="0"/>
              <a:t>Have children/youth hand in their devices to parents before bedtime</a:t>
            </a:r>
            <a:endParaRPr lang="en-US" altLang="en-US" sz="2700" dirty="0">
              <a:ea typeface="ＭＳ Ｐゴシック" charset="-128"/>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0" y="4572000"/>
            <a:ext cx="3429000" cy="22860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rtlCol="0">
            <a:normAutofit/>
          </a:bodyPr>
          <a:lstStyle/>
          <a:p>
            <a:pPr fontAlgn="auto">
              <a:spcAft>
                <a:spcPts val="0"/>
              </a:spcAft>
              <a:defRPr/>
            </a:pPr>
            <a:r>
              <a:rPr lang="en-US" altLang="en-US" dirty="0" smtClean="0">
                <a:effectLst>
                  <a:outerShdw blurRad="38100" dist="38100" dir="2700000" algn="tl">
                    <a:srgbClr val="C0C0C0"/>
                  </a:outerShdw>
                </a:effectLst>
                <a:ea typeface="ＭＳ Ｐゴシック" charset="-128"/>
              </a:rPr>
              <a:t>Q. Where do you get your food from nowadays?</a:t>
            </a:r>
            <a:endParaRPr lang="en-US" altLang="en-US" dirty="0">
              <a:effectLst>
                <a:outerShdw blurRad="38100" dist="38100" dir="2700000" algn="tl">
                  <a:srgbClr val="C0C0C0"/>
                </a:outerShdw>
              </a:effectLst>
              <a:ea typeface="ＭＳ Ｐゴシック" charset="-128"/>
            </a:endParaRPr>
          </a:p>
        </p:txBody>
      </p:sp>
      <p:sp>
        <p:nvSpPr>
          <p:cNvPr id="16386" name="Content Placeholder 1"/>
          <p:cNvSpPr>
            <a:spLocks noGrp="1"/>
          </p:cNvSpPr>
          <p:nvPr>
            <p:ph idx="1"/>
          </p:nvPr>
        </p:nvSpPr>
        <p:spPr/>
        <p:txBody>
          <a:bodyPr/>
          <a:lstStyle/>
          <a:p>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fade">
                                      <p:cBhvr>
                                        <p:cTn id="7" dur="2000"/>
                                        <p:tgtEl>
                                          <p:spTgt spid="19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rtlCol="0">
            <a:normAutofit/>
          </a:bodyPr>
          <a:lstStyle/>
          <a:p>
            <a:pPr fontAlgn="auto">
              <a:spcAft>
                <a:spcPts val="0"/>
              </a:spcAft>
              <a:defRPr/>
            </a:pPr>
            <a:r>
              <a:rPr lang="en-US" altLang="en-US" dirty="0">
                <a:effectLst>
                  <a:outerShdw blurRad="38100" dist="38100" dir="2700000" algn="tl">
                    <a:srgbClr val="C0C0C0"/>
                  </a:outerShdw>
                </a:effectLst>
                <a:ea typeface="ＭＳ Ｐゴシック" charset="-128"/>
              </a:rPr>
              <a:t>Eat </a:t>
            </a:r>
            <a:r>
              <a:rPr lang="en-US" altLang="en-US" dirty="0" smtClean="0">
                <a:effectLst>
                  <a:outerShdw blurRad="38100" dist="38100" dir="2700000" algn="tl">
                    <a:srgbClr val="C0C0C0"/>
                  </a:outerShdw>
                </a:effectLst>
                <a:ea typeface="ＭＳ Ｐゴシック" charset="-128"/>
              </a:rPr>
              <a:t>healthy meals</a:t>
            </a:r>
            <a:endParaRPr lang="en-US" altLang="en-US" dirty="0">
              <a:effectLst>
                <a:outerShdw blurRad="38100" dist="38100" dir="2700000" algn="tl">
                  <a:srgbClr val="C0C0C0"/>
                </a:outerShdw>
              </a:effectLst>
              <a:ea typeface="ＭＳ Ｐゴシック" charset="-128"/>
            </a:endParaRPr>
          </a:p>
        </p:txBody>
      </p:sp>
      <p:sp>
        <p:nvSpPr>
          <p:cNvPr id="84994" name="Rectangle 3"/>
          <p:cNvSpPr>
            <a:spLocks noGrp="1" noChangeArrowheads="1"/>
          </p:cNvSpPr>
          <p:nvPr>
            <p:ph idx="1"/>
          </p:nvPr>
        </p:nvSpPr>
        <p:spPr>
          <a:xfrm>
            <a:off x="628650" y="1825625"/>
            <a:ext cx="4933950" cy="4351338"/>
          </a:xfrm>
        </p:spPr>
        <p:txBody>
          <a:bodyPr/>
          <a:lstStyle/>
          <a:p>
            <a:r>
              <a:rPr lang="en-US" altLang="en-US" sz="2600" dirty="0">
                <a:ea typeface="ＭＳ Ｐゴシック" charset="-128"/>
              </a:rPr>
              <a:t>Follow Health Canada food guide</a:t>
            </a:r>
          </a:p>
          <a:p>
            <a:pPr lvl="1"/>
            <a:r>
              <a:rPr lang="en-CA" altLang="en-US" sz="2200" dirty="0" smtClean="0"/>
              <a:t>Breakfast, lunch, dinner, snacks</a:t>
            </a:r>
            <a:endParaRPr lang="en-CA" altLang="en-US" sz="2200" dirty="0"/>
          </a:p>
          <a:p>
            <a:r>
              <a:rPr lang="en-US" altLang="en-US" sz="2600" dirty="0" smtClean="0">
                <a:ea typeface="ＭＳ Ｐゴシック" charset="-128"/>
              </a:rPr>
              <a:t>Studies on mental health show its best to:</a:t>
            </a:r>
            <a:endParaRPr lang="en-US" altLang="en-US" sz="2600" dirty="0">
              <a:ea typeface="ＭＳ Ｐゴシック" charset="-128"/>
            </a:endParaRPr>
          </a:p>
          <a:p>
            <a:pPr lvl="1"/>
            <a:r>
              <a:rPr lang="en-US" altLang="en-US" sz="2200" dirty="0" smtClean="0"/>
              <a:t>Maximize fruits / vegetables (linked to better mood) </a:t>
            </a:r>
          </a:p>
          <a:p>
            <a:pPr lvl="1"/>
            <a:r>
              <a:rPr lang="en-US" altLang="en-US" sz="2200" dirty="0" smtClean="0"/>
              <a:t>Limit caffeine or stimulants (as seen in energy drinks, cola drinks)</a:t>
            </a:r>
          </a:p>
          <a:p>
            <a:pPr lvl="1"/>
            <a:r>
              <a:rPr lang="en-US" altLang="en-US" sz="2200" dirty="0" smtClean="0"/>
              <a:t>Ensure probiotics (e.g. yoghurt, sauerkraut, etc.)</a:t>
            </a:r>
          </a:p>
          <a:p>
            <a:pPr lvl="1"/>
            <a:r>
              <a:rPr lang="en-US" altLang="en-US" sz="2200" dirty="0"/>
              <a:t>Limit or eliminate processed </a:t>
            </a:r>
            <a:r>
              <a:rPr lang="en-US" altLang="en-US" sz="2200" dirty="0" smtClean="0"/>
              <a:t>foods </a:t>
            </a:r>
          </a:p>
        </p:txBody>
      </p:sp>
      <p:pic>
        <p:nvPicPr>
          <p:cNvPr id="84995" name="Picture 4" descr="227278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26066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rtlCol="0">
            <a:normAutofit/>
          </a:bodyPr>
          <a:lstStyle/>
          <a:p>
            <a:pPr fontAlgn="auto">
              <a:spcAft>
                <a:spcPts val="0"/>
              </a:spcAft>
              <a:defRPr/>
            </a:pPr>
            <a:r>
              <a:rPr lang="en-US" altLang="en-US" dirty="0" smtClean="0">
                <a:effectLst>
                  <a:outerShdw blurRad="38100" dist="38100" dir="2700000" algn="tl">
                    <a:srgbClr val="C0C0C0"/>
                  </a:outerShdw>
                </a:effectLst>
                <a:ea typeface="ＭＳ Ｐゴシック" charset="-128"/>
              </a:rPr>
              <a:t>Nature has been shown helpful for mental health</a:t>
            </a:r>
            <a:endParaRPr lang="en-US" altLang="en-US" dirty="0">
              <a:effectLst>
                <a:outerShdw blurRad="38100" dist="38100" dir="2700000" algn="tl">
                  <a:srgbClr val="C0C0C0"/>
                </a:outerShdw>
              </a:effectLst>
              <a:ea typeface="ＭＳ Ｐゴシック" charset="-128"/>
            </a:endParaRPr>
          </a:p>
        </p:txBody>
      </p:sp>
      <p:sp>
        <p:nvSpPr>
          <p:cNvPr id="87042" name="Rectangle 3"/>
          <p:cNvSpPr>
            <a:spLocks noGrp="1" noChangeArrowheads="1"/>
          </p:cNvSpPr>
          <p:nvPr>
            <p:ph idx="1"/>
          </p:nvPr>
        </p:nvSpPr>
        <p:spPr>
          <a:xfrm>
            <a:off x="628650" y="1825625"/>
            <a:ext cx="4705350" cy="4351338"/>
          </a:xfrm>
        </p:spPr>
        <p:txBody>
          <a:bodyPr/>
          <a:lstStyle/>
          <a:p>
            <a:r>
              <a:rPr lang="en-US" altLang="en-US" dirty="0" smtClean="0">
                <a:ea typeface="ＭＳ Ｐゴシック" charset="-128"/>
              </a:rPr>
              <a:t>Nature exposure, even as little as 30-min. a week (but ideally more) has been shown helpful for mood</a:t>
            </a:r>
          </a:p>
          <a:p>
            <a:r>
              <a:rPr lang="en-US" altLang="en-US" dirty="0" smtClean="0">
                <a:ea typeface="ＭＳ Ｐゴシック" charset="-128"/>
              </a:rPr>
              <a:t>Many possible reasons</a:t>
            </a:r>
          </a:p>
          <a:p>
            <a:pPr lvl="1"/>
            <a:r>
              <a:rPr lang="en-US" altLang="en-US" dirty="0" smtClean="0">
                <a:ea typeface="ＭＳ Ｐゴシック" charset="-128"/>
              </a:rPr>
              <a:t>Sunlight (and vitamin D)</a:t>
            </a:r>
          </a:p>
          <a:p>
            <a:pPr lvl="1"/>
            <a:r>
              <a:rPr lang="en-US" altLang="en-US" dirty="0" smtClean="0">
                <a:ea typeface="ＭＳ Ｐゴシック" charset="-128"/>
              </a:rPr>
              <a:t>Sensory experience (i.e. smelling, hearing, seeing nature and living creatures)</a:t>
            </a:r>
          </a:p>
          <a:p>
            <a:pPr lvl="1"/>
            <a:endParaRPr lang="en-US" altLang="en-US" dirty="0" smtClean="0">
              <a:ea typeface="ＭＳ Ｐゴシック" charset="-128"/>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9396" y="4343399"/>
            <a:ext cx="3814603" cy="2533135"/>
          </a:xfrm>
          <a:prstGeom prst="rect">
            <a:avLst/>
          </a:prstGeom>
        </p:spPr>
      </p:pic>
    </p:spTree>
    <p:extLst>
      <p:ext uri="{BB962C8B-B14F-4D97-AF65-F5344CB8AC3E}">
        <p14:creationId xmlns:p14="http://schemas.microsoft.com/office/powerpoint/2010/main" val="214178612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rtlCol="0">
            <a:normAutofit/>
          </a:bodyPr>
          <a:lstStyle/>
          <a:p>
            <a:pPr fontAlgn="auto">
              <a:spcAft>
                <a:spcPts val="0"/>
              </a:spcAft>
              <a:defRPr/>
            </a:pPr>
            <a:r>
              <a:rPr lang="en-US" altLang="en-US" dirty="0" smtClean="0">
                <a:effectLst>
                  <a:outerShdw blurRad="38100" dist="38100" dir="2700000" algn="tl">
                    <a:srgbClr val="C0C0C0"/>
                  </a:outerShdw>
                </a:effectLst>
                <a:ea typeface="ＭＳ Ｐゴシック" charset="-128"/>
              </a:rPr>
              <a:t>Physical Activity</a:t>
            </a:r>
            <a:endParaRPr lang="en-US" altLang="en-US" dirty="0">
              <a:effectLst>
                <a:outerShdw blurRad="38100" dist="38100" dir="2700000" algn="tl">
                  <a:srgbClr val="C0C0C0"/>
                </a:outerShdw>
              </a:effectLst>
              <a:ea typeface="ＭＳ Ｐゴシック" charset="-128"/>
            </a:endParaRPr>
          </a:p>
        </p:txBody>
      </p:sp>
      <p:sp>
        <p:nvSpPr>
          <p:cNvPr id="87042" name="Rectangle 3"/>
          <p:cNvSpPr>
            <a:spLocks noGrp="1" noChangeArrowheads="1"/>
          </p:cNvSpPr>
          <p:nvPr>
            <p:ph idx="1"/>
          </p:nvPr>
        </p:nvSpPr>
        <p:spPr>
          <a:xfrm>
            <a:off x="628650" y="1825625"/>
            <a:ext cx="4705350" cy="4351338"/>
          </a:xfrm>
        </p:spPr>
        <p:txBody>
          <a:bodyPr/>
          <a:lstStyle/>
          <a:p>
            <a:r>
              <a:rPr lang="en-US" altLang="en-US" dirty="0" smtClean="0">
                <a:ea typeface="ＭＳ Ｐゴシック" charset="-128"/>
              </a:rPr>
              <a:t>Physical activity, </a:t>
            </a:r>
            <a:r>
              <a:rPr lang="en-US" altLang="en-US" b="1" dirty="0" smtClean="0">
                <a:ea typeface="ＭＳ Ｐゴシック" charset="-128"/>
              </a:rPr>
              <a:t>ideally physical activity outdoors, </a:t>
            </a:r>
            <a:r>
              <a:rPr lang="en-US" altLang="en-US" dirty="0" smtClean="0">
                <a:ea typeface="ＭＳ Ｐゴシック" charset="-128"/>
              </a:rPr>
              <a:t>is helpful for mood</a:t>
            </a:r>
          </a:p>
          <a:p>
            <a:pPr lvl="1"/>
            <a:r>
              <a:rPr lang="en-US" altLang="en-US" dirty="0" smtClean="0">
                <a:ea typeface="ＭＳ Ｐゴシック" charset="-128"/>
              </a:rPr>
              <a:t>Canadian </a:t>
            </a:r>
            <a:r>
              <a:rPr lang="en-US" altLang="en-US" dirty="0" err="1">
                <a:ea typeface="ＭＳ Ｐゴシック" charset="-128"/>
              </a:rPr>
              <a:t>Paediatric</a:t>
            </a:r>
            <a:r>
              <a:rPr lang="en-US" altLang="en-US" dirty="0">
                <a:ea typeface="ＭＳ Ｐゴシック" charset="-128"/>
              </a:rPr>
              <a:t> Society (CPS) recommends at least 1-hr </a:t>
            </a:r>
            <a:r>
              <a:rPr lang="en-US" altLang="en-US" dirty="0" smtClean="0">
                <a:ea typeface="ＭＳ Ｐゴシック" charset="-128"/>
              </a:rPr>
              <a:t>daily of physical activity </a:t>
            </a:r>
          </a:p>
          <a:p>
            <a:pPr>
              <a:buFont typeface="Wingdings" charset="2"/>
              <a:buNone/>
            </a:pPr>
            <a:endParaRPr lang="en-US" altLang="en-US" sz="4400" dirty="0">
              <a:ea typeface="ＭＳ Ｐゴシック" charset="-128"/>
            </a:endParaRPr>
          </a:p>
        </p:txBody>
      </p:sp>
      <p:pic>
        <p:nvPicPr>
          <p:cNvPr id="87043" name="Picture 4" descr="23420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8576">
            <a:off x="6066630" y="4039924"/>
            <a:ext cx="1689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5" descr="344816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485238"/>
            <a:ext cx="178276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rtlCol="0">
            <a:normAutofit/>
          </a:bodyPr>
          <a:lstStyle/>
          <a:p>
            <a:pPr fontAlgn="auto">
              <a:spcAft>
                <a:spcPts val="0"/>
              </a:spcAft>
              <a:defRPr/>
            </a:pPr>
            <a:r>
              <a:rPr lang="en-US" altLang="en-US" dirty="0" smtClean="0">
                <a:effectLst>
                  <a:outerShdw blurRad="38100" dist="38100" dir="2700000" algn="tl">
                    <a:srgbClr val="C0C0C0"/>
                  </a:outerShdw>
                </a:effectLst>
                <a:ea typeface="ＭＳ Ｐゴシック" charset="-128"/>
              </a:rPr>
              <a:t>Breathing Practice </a:t>
            </a:r>
            <a:endParaRPr lang="en-US" altLang="en-US" dirty="0">
              <a:effectLst>
                <a:outerShdw blurRad="38100" dist="38100" dir="2700000" algn="tl">
                  <a:srgbClr val="C0C0C0"/>
                </a:outerShdw>
              </a:effectLst>
              <a:ea typeface="ＭＳ Ｐゴシック" charset="-128"/>
            </a:endParaRPr>
          </a:p>
        </p:txBody>
      </p:sp>
      <p:sp>
        <p:nvSpPr>
          <p:cNvPr id="89090" name="Rectangle 3"/>
          <p:cNvSpPr>
            <a:spLocks noGrp="1" noChangeArrowheads="1"/>
          </p:cNvSpPr>
          <p:nvPr>
            <p:ph idx="1"/>
          </p:nvPr>
        </p:nvSpPr>
        <p:spPr>
          <a:xfrm>
            <a:off x="628650" y="1825625"/>
            <a:ext cx="5086350" cy="4351338"/>
          </a:xfrm>
        </p:spPr>
        <p:txBody>
          <a:bodyPr/>
          <a:lstStyle/>
          <a:p>
            <a:r>
              <a:rPr lang="en-US" altLang="en-US" sz="2200" dirty="0" smtClean="0">
                <a:ea typeface="ＭＳ Ｐゴシック" charset="-128"/>
              </a:rPr>
              <a:t>Yoga is helpful </a:t>
            </a:r>
            <a:r>
              <a:rPr lang="en-US" altLang="en-US" sz="2200" dirty="0">
                <a:ea typeface="ＭＳ Ｐゴシック" charset="-128"/>
              </a:rPr>
              <a:t>for anxiety</a:t>
            </a:r>
          </a:p>
          <a:p>
            <a:r>
              <a:rPr lang="en-US" altLang="en-US" sz="2200" dirty="0">
                <a:ea typeface="ＭＳ Ｐゴシック" charset="-128"/>
              </a:rPr>
              <a:t>Martial arts has been shown helpful for confidence / self-esteem</a:t>
            </a:r>
          </a:p>
          <a:p>
            <a:r>
              <a:rPr lang="en-US" altLang="en-US" sz="2200" dirty="0" smtClean="0">
                <a:ea typeface="ＭＳ Ｐゴシック" charset="-128"/>
              </a:rPr>
              <a:t>Consider </a:t>
            </a:r>
            <a:r>
              <a:rPr lang="en-US" altLang="en-US" sz="2200" dirty="0">
                <a:ea typeface="ＭＳ Ｐゴシック" charset="-128"/>
              </a:rPr>
              <a:t>family classes to help with family bonding</a:t>
            </a:r>
          </a:p>
        </p:txBody>
      </p:sp>
      <p:pic>
        <p:nvPicPr>
          <p:cNvPr id="89091" name="Picture 4" descr="22733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0"/>
            <a:ext cx="27352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5" descr="23628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4124325"/>
            <a:ext cx="31242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6" descr="323456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25" y="4422775"/>
            <a:ext cx="251460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rtlCol="0">
            <a:normAutofit/>
          </a:bodyPr>
          <a:lstStyle/>
          <a:p>
            <a:pPr fontAlgn="auto">
              <a:spcAft>
                <a:spcPts val="0"/>
              </a:spcAft>
              <a:defRPr/>
            </a:pPr>
            <a:r>
              <a:rPr lang="en-US" altLang="en-US" dirty="0" smtClean="0">
                <a:effectLst>
                  <a:outerShdw blurRad="38100" dist="38100" dir="2700000" algn="tl">
                    <a:srgbClr val="C0C0C0"/>
                  </a:outerShdw>
                </a:effectLst>
                <a:ea typeface="ＭＳ Ｐゴシック" charset="-128"/>
              </a:rPr>
              <a:t>Excess screen time linked to mood problems</a:t>
            </a:r>
            <a:endParaRPr lang="en-US" altLang="en-US" dirty="0">
              <a:effectLst>
                <a:outerShdw blurRad="38100" dist="38100" dir="2700000" algn="tl">
                  <a:srgbClr val="C0C0C0"/>
                </a:outerShdw>
              </a:effectLst>
              <a:ea typeface="ＭＳ Ｐゴシック" charset="-128"/>
            </a:endParaRPr>
          </a:p>
        </p:txBody>
      </p:sp>
      <p:sp>
        <p:nvSpPr>
          <p:cNvPr id="87042" name="Rectangle 3"/>
          <p:cNvSpPr>
            <a:spLocks noGrp="1" noChangeArrowheads="1"/>
          </p:cNvSpPr>
          <p:nvPr>
            <p:ph idx="1"/>
          </p:nvPr>
        </p:nvSpPr>
        <p:spPr>
          <a:xfrm>
            <a:off x="628650" y="1825625"/>
            <a:ext cx="3486150" cy="4351338"/>
          </a:xfrm>
        </p:spPr>
        <p:txBody>
          <a:bodyPr/>
          <a:lstStyle/>
          <a:p>
            <a:r>
              <a:rPr lang="en-US" altLang="en-US" dirty="0" smtClean="0">
                <a:ea typeface="ＭＳ Ｐゴシック" charset="-128"/>
              </a:rPr>
              <a:t>Canadian </a:t>
            </a:r>
            <a:r>
              <a:rPr lang="en-US" altLang="en-US" dirty="0" err="1" smtClean="0">
                <a:ea typeface="ＭＳ Ｐゴシック" charset="-128"/>
              </a:rPr>
              <a:t>Paediatric</a:t>
            </a:r>
            <a:r>
              <a:rPr lang="en-US" altLang="en-US" dirty="0" smtClean="0">
                <a:ea typeface="ＭＳ Ｐゴシック" charset="-128"/>
              </a:rPr>
              <a:t> Society recommends</a:t>
            </a:r>
          </a:p>
          <a:p>
            <a:pPr lvl="1"/>
            <a:r>
              <a:rPr lang="en-US" altLang="en-US" b="1" dirty="0" smtClean="0">
                <a:ea typeface="ＭＳ Ｐゴシック" charset="-128"/>
              </a:rPr>
              <a:t>For age 0-2: No screen time</a:t>
            </a:r>
          </a:p>
          <a:p>
            <a:pPr lvl="1"/>
            <a:r>
              <a:rPr lang="en-US" altLang="en-US" b="1" dirty="0" smtClean="0">
                <a:ea typeface="ＭＳ Ｐゴシック" charset="-128"/>
              </a:rPr>
              <a:t>For age 3-18</a:t>
            </a:r>
          </a:p>
          <a:p>
            <a:pPr lvl="2"/>
            <a:r>
              <a:rPr lang="en-US" altLang="en-US" b="1" dirty="0" smtClean="0">
                <a:ea typeface="ＭＳ Ｐゴシック" charset="-128"/>
              </a:rPr>
              <a:t>Max of 1-2 </a:t>
            </a:r>
            <a:r>
              <a:rPr lang="en-US" altLang="en-US" b="1" dirty="0" err="1" smtClean="0">
                <a:ea typeface="ＭＳ Ｐゴシック" charset="-128"/>
              </a:rPr>
              <a:t>hrs</a:t>
            </a:r>
            <a:r>
              <a:rPr lang="en-US" altLang="en-US" b="1" dirty="0" smtClean="0">
                <a:ea typeface="ＭＳ Ｐゴシック" charset="-128"/>
              </a:rPr>
              <a:t> of screen time a day </a:t>
            </a:r>
          </a:p>
          <a:p>
            <a:r>
              <a:rPr lang="en-US" altLang="en-US" sz="2400" dirty="0" smtClean="0">
                <a:ea typeface="ＭＳ Ｐゴシック" charset="-128"/>
              </a:rPr>
              <a:t>Despite the max of 1-2 </a:t>
            </a:r>
            <a:r>
              <a:rPr lang="en-US" altLang="en-US" sz="2400" dirty="0" err="1" smtClean="0">
                <a:ea typeface="ＭＳ Ｐゴシック" charset="-128"/>
              </a:rPr>
              <a:t>hrs</a:t>
            </a:r>
            <a:r>
              <a:rPr lang="en-US" altLang="en-US" sz="2400" dirty="0" smtClean="0">
                <a:ea typeface="ＭＳ Ｐゴシック" charset="-128"/>
              </a:rPr>
              <a:t>, studies show that less is better</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706" y="3852199"/>
            <a:ext cx="4554294" cy="3024336"/>
          </a:xfrm>
          <a:prstGeom prst="rect">
            <a:avLst/>
          </a:prstGeom>
        </p:spPr>
      </p:pic>
    </p:spTree>
    <p:extLst>
      <p:ext uri="{BB962C8B-B14F-4D97-AF65-F5344CB8AC3E}">
        <p14:creationId xmlns:p14="http://schemas.microsoft.com/office/powerpoint/2010/main" val="178700999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rtlCol="0">
            <a:normAutofit/>
          </a:bodyPr>
          <a:lstStyle/>
          <a:p>
            <a:pPr fontAlgn="auto">
              <a:spcAft>
                <a:spcPts val="0"/>
              </a:spcAft>
              <a:defRPr/>
            </a:pPr>
            <a:r>
              <a:rPr lang="en-US" altLang="en-US" dirty="0" smtClean="0">
                <a:effectLst>
                  <a:outerShdw blurRad="38100" dist="38100" dir="2700000" algn="tl">
                    <a:srgbClr val="C0C0C0"/>
                  </a:outerShdw>
                </a:effectLst>
                <a:ea typeface="ＭＳ Ｐゴシック" charset="-128"/>
              </a:rPr>
              <a:t>For children/youth with sensory sensitivities</a:t>
            </a:r>
            <a:endParaRPr lang="en-US" altLang="en-US" dirty="0">
              <a:effectLst>
                <a:outerShdw blurRad="38100" dist="38100" dir="2700000" algn="tl">
                  <a:srgbClr val="C0C0C0"/>
                </a:outerShdw>
              </a:effectLst>
              <a:ea typeface="ＭＳ Ｐゴシック" charset="-128"/>
            </a:endParaRPr>
          </a:p>
        </p:txBody>
      </p:sp>
      <p:sp>
        <p:nvSpPr>
          <p:cNvPr id="87042" name="Rectangle 3"/>
          <p:cNvSpPr>
            <a:spLocks noGrp="1" noChangeArrowheads="1"/>
          </p:cNvSpPr>
          <p:nvPr>
            <p:ph idx="1"/>
          </p:nvPr>
        </p:nvSpPr>
        <p:spPr>
          <a:xfrm>
            <a:off x="628650" y="1825625"/>
            <a:ext cx="3486150" cy="4351338"/>
          </a:xfrm>
        </p:spPr>
        <p:txBody>
          <a:bodyPr/>
          <a:lstStyle/>
          <a:p>
            <a:r>
              <a:rPr lang="en-US" altLang="en-US" dirty="0" smtClean="0">
                <a:ea typeface="ＭＳ Ｐゴシック" charset="-128"/>
              </a:rPr>
              <a:t>Especially for children/youth with sensory issues (e.g. sensitive to light, sounds, touch), screens can be potentially overstimulating </a:t>
            </a:r>
          </a:p>
          <a:p>
            <a:endParaRPr lang="en-US" altLang="en-US" sz="2400" dirty="0" smtClean="0">
              <a:ea typeface="ＭＳ Ｐゴシック" charset="-128"/>
            </a:endParaRPr>
          </a:p>
        </p:txBody>
      </p:sp>
    </p:spTree>
    <p:extLst>
      <p:ext uri="{BB962C8B-B14F-4D97-AF65-F5344CB8AC3E}">
        <p14:creationId xmlns:p14="http://schemas.microsoft.com/office/powerpoint/2010/main" val="5324429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4"/>
          <p:cNvSpPr>
            <a:spLocks noGrp="1" noChangeArrowheads="1"/>
          </p:cNvSpPr>
          <p:nvPr>
            <p:ph type="ctrTitle"/>
          </p:nvPr>
        </p:nvSpPr>
        <p:spPr/>
        <p:txBody>
          <a:bodyPr/>
          <a:lstStyle/>
          <a:p>
            <a:r>
              <a:rPr lang="en-US" altLang="en-US"/>
              <a:t>Dealing with Stress/Anxiety</a:t>
            </a:r>
          </a:p>
        </p:txBody>
      </p:sp>
      <p:sp>
        <p:nvSpPr>
          <p:cNvPr id="91138" name="Subtitle 2"/>
          <p:cNvSpPr>
            <a:spLocks noGrp="1"/>
          </p:cNvSpPr>
          <p:nvPr>
            <p:ph type="subTitle"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en-US" altLang="en-US"/>
              <a:t>Life is a balance between coping and stress </a:t>
            </a:r>
          </a:p>
        </p:txBody>
      </p:sp>
      <p:sp>
        <p:nvSpPr>
          <p:cNvPr id="93186" name="Content Placeholder 2"/>
          <p:cNvSpPr>
            <a:spLocks noGrp="1"/>
          </p:cNvSpPr>
          <p:nvPr>
            <p:ph idx="1"/>
          </p:nvPr>
        </p:nvSpPr>
        <p:spPr/>
        <p:txBody>
          <a:bodyPr/>
          <a:lstStyle/>
          <a:p>
            <a:endParaRPr lang="en-US" altLang="en-US"/>
          </a:p>
        </p:txBody>
      </p:sp>
      <p:sp>
        <p:nvSpPr>
          <p:cNvPr id="93187" name="AutoShape 3"/>
          <p:cNvSpPr>
            <a:spLocks noChangeArrowheads="1"/>
          </p:cNvSpPr>
          <p:nvPr/>
        </p:nvSpPr>
        <p:spPr bwMode="auto">
          <a:xfrm>
            <a:off x="3962400" y="5334000"/>
            <a:ext cx="1066800" cy="1219200"/>
          </a:xfrm>
          <a:prstGeom prst="triangle">
            <a:avLst>
              <a:gd name="adj" fmla="val 50000"/>
            </a:avLst>
          </a:prstGeom>
          <a:solidFill>
            <a:srgbClr val="969696"/>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
        <p:nvSpPr>
          <p:cNvPr id="93188" name="Line 4"/>
          <p:cNvSpPr>
            <a:spLocks noChangeShapeType="1"/>
          </p:cNvSpPr>
          <p:nvPr/>
        </p:nvSpPr>
        <p:spPr bwMode="auto">
          <a:xfrm>
            <a:off x="381000" y="5257800"/>
            <a:ext cx="8153400" cy="0"/>
          </a:xfrm>
          <a:prstGeom prst="line">
            <a:avLst/>
          </a:prstGeom>
          <a:noFill/>
          <a:ln w="952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89" name="Text Box 5"/>
          <p:cNvSpPr txBox="1">
            <a:spLocks noChangeArrowheads="1"/>
          </p:cNvSpPr>
          <p:nvPr/>
        </p:nvSpPr>
        <p:spPr bwMode="auto">
          <a:xfrm>
            <a:off x="4876800" y="2514600"/>
            <a:ext cx="388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3200" b="1">
                <a:latin typeface="Trebuchet MS" charset="0"/>
                <a:ea typeface="MS PGothic" charset="-128"/>
                <a:cs typeface="Arial" charset="0"/>
              </a:rPr>
              <a:t>Demands / Stresses</a:t>
            </a:r>
          </a:p>
        </p:txBody>
      </p:sp>
      <p:sp>
        <p:nvSpPr>
          <p:cNvPr id="93190" name="Text Box 6"/>
          <p:cNvSpPr txBox="1">
            <a:spLocks noChangeArrowheads="1"/>
          </p:cNvSpPr>
          <p:nvPr/>
        </p:nvSpPr>
        <p:spPr bwMode="auto">
          <a:xfrm>
            <a:off x="609600" y="2514600"/>
            <a:ext cx="2822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3200" b="1">
                <a:latin typeface="Trebuchet MS" charset="0"/>
                <a:ea typeface="MS PGothic" charset="-128"/>
                <a:cs typeface="Arial" charset="0"/>
              </a:rPr>
              <a:t>Coping Ability</a:t>
            </a:r>
          </a:p>
        </p:txBody>
      </p:sp>
      <p:sp>
        <p:nvSpPr>
          <p:cNvPr id="93191" name="Rectangle 7"/>
          <p:cNvSpPr>
            <a:spLocks noChangeArrowheads="1"/>
          </p:cNvSpPr>
          <p:nvPr/>
        </p:nvSpPr>
        <p:spPr bwMode="auto">
          <a:xfrm>
            <a:off x="609600" y="3505200"/>
            <a:ext cx="2743200" cy="16764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
        <p:nvSpPr>
          <p:cNvPr id="93192" name="Rectangle 7"/>
          <p:cNvSpPr>
            <a:spLocks noChangeArrowheads="1"/>
          </p:cNvSpPr>
          <p:nvPr/>
        </p:nvSpPr>
        <p:spPr bwMode="auto">
          <a:xfrm>
            <a:off x="5638800" y="3429000"/>
            <a:ext cx="2590800" cy="1752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US" altLang="en-US"/>
              <a:t>Life is a balance between coping and stress </a:t>
            </a:r>
          </a:p>
        </p:txBody>
      </p:sp>
      <p:sp>
        <p:nvSpPr>
          <p:cNvPr id="95234" name="Content Placeholder 2"/>
          <p:cNvSpPr>
            <a:spLocks noGrp="1"/>
          </p:cNvSpPr>
          <p:nvPr>
            <p:ph idx="1"/>
          </p:nvPr>
        </p:nvSpPr>
        <p:spPr/>
        <p:txBody>
          <a:bodyPr/>
          <a:lstStyle/>
          <a:p>
            <a:endParaRPr lang="en-US" altLang="en-US"/>
          </a:p>
        </p:txBody>
      </p:sp>
      <p:sp>
        <p:nvSpPr>
          <p:cNvPr id="95235" name="AutoShape 3"/>
          <p:cNvSpPr>
            <a:spLocks noChangeArrowheads="1"/>
          </p:cNvSpPr>
          <p:nvPr/>
        </p:nvSpPr>
        <p:spPr bwMode="auto">
          <a:xfrm>
            <a:off x="3962400" y="5334000"/>
            <a:ext cx="1066800" cy="1219200"/>
          </a:xfrm>
          <a:prstGeom prst="triangle">
            <a:avLst>
              <a:gd name="adj" fmla="val 50000"/>
            </a:avLst>
          </a:prstGeom>
          <a:solidFill>
            <a:srgbClr val="969696"/>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
        <p:nvSpPr>
          <p:cNvPr id="95236" name="Line 4"/>
          <p:cNvSpPr>
            <a:spLocks noChangeShapeType="1"/>
          </p:cNvSpPr>
          <p:nvPr/>
        </p:nvSpPr>
        <p:spPr bwMode="auto">
          <a:xfrm>
            <a:off x="381000" y="5257800"/>
            <a:ext cx="8153400" cy="0"/>
          </a:xfrm>
          <a:prstGeom prst="line">
            <a:avLst/>
          </a:prstGeom>
          <a:noFill/>
          <a:ln w="952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37" name="Text Box 5"/>
          <p:cNvSpPr txBox="1">
            <a:spLocks noChangeArrowheads="1"/>
          </p:cNvSpPr>
          <p:nvPr/>
        </p:nvSpPr>
        <p:spPr bwMode="auto">
          <a:xfrm>
            <a:off x="5029200" y="1752600"/>
            <a:ext cx="388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3200" b="1">
                <a:latin typeface="Trebuchet MS" charset="0"/>
                <a:ea typeface="MS PGothic" charset="-128"/>
                <a:cs typeface="Arial" charset="0"/>
              </a:rPr>
              <a:t>Demands / Stresses</a:t>
            </a:r>
          </a:p>
        </p:txBody>
      </p:sp>
      <p:sp>
        <p:nvSpPr>
          <p:cNvPr id="95238" name="Text Box 6"/>
          <p:cNvSpPr txBox="1">
            <a:spLocks noChangeArrowheads="1"/>
          </p:cNvSpPr>
          <p:nvPr/>
        </p:nvSpPr>
        <p:spPr bwMode="auto">
          <a:xfrm>
            <a:off x="457200" y="1752600"/>
            <a:ext cx="2822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3200" b="1">
                <a:latin typeface="Trebuchet MS" charset="0"/>
                <a:ea typeface="MS PGothic" charset="-128"/>
                <a:cs typeface="Arial" charset="0"/>
              </a:rPr>
              <a:t>Coping Ability</a:t>
            </a:r>
          </a:p>
        </p:txBody>
      </p:sp>
      <p:sp>
        <p:nvSpPr>
          <p:cNvPr id="95239" name="Rectangle 7"/>
          <p:cNvSpPr>
            <a:spLocks noChangeArrowheads="1"/>
          </p:cNvSpPr>
          <p:nvPr/>
        </p:nvSpPr>
        <p:spPr bwMode="auto">
          <a:xfrm>
            <a:off x="609600" y="4800600"/>
            <a:ext cx="2743200" cy="401638"/>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800">
                <a:latin typeface="Lucida Sans" charset="0"/>
                <a:ea typeface="MS PGothic" charset="-128"/>
                <a:cs typeface="Arial" charset="0"/>
              </a:rPr>
              <a:t>Etc...</a:t>
            </a:r>
          </a:p>
        </p:txBody>
      </p:sp>
      <p:sp>
        <p:nvSpPr>
          <p:cNvPr id="95240" name="Rectangle 7"/>
          <p:cNvSpPr>
            <a:spLocks noChangeArrowheads="1"/>
          </p:cNvSpPr>
          <p:nvPr/>
        </p:nvSpPr>
        <p:spPr bwMode="auto">
          <a:xfrm>
            <a:off x="609600" y="2590800"/>
            <a:ext cx="2743200" cy="5334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800">
                <a:latin typeface="Lucida Sans" charset="0"/>
                <a:ea typeface="MS PGothic" charset="-128"/>
                <a:cs typeface="Arial" charset="0"/>
              </a:rPr>
              <a:t>Physical Capacity</a:t>
            </a:r>
          </a:p>
        </p:txBody>
      </p:sp>
      <p:sp>
        <p:nvSpPr>
          <p:cNvPr id="95241" name="Rectangle 7"/>
          <p:cNvSpPr>
            <a:spLocks noChangeArrowheads="1"/>
          </p:cNvSpPr>
          <p:nvPr/>
        </p:nvSpPr>
        <p:spPr bwMode="auto">
          <a:xfrm>
            <a:off x="609600" y="3124200"/>
            <a:ext cx="2743200" cy="5334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800">
                <a:latin typeface="Lucida Sans" charset="0"/>
                <a:ea typeface="MS PGothic" charset="-128"/>
                <a:cs typeface="Arial" charset="0"/>
              </a:rPr>
              <a:t>Academic Ability </a:t>
            </a:r>
          </a:p>
        </p:txBody>
      </p:sp>
      <p:sp>
        <p:nvSpPr>
          <p:cNvPr id="95242" name="Rectangle 7"/>
          <p:cNvSpPr>
            <a:spLocks noChangeArrowheads="1"/>
          </p:cNvSpPr>
          <p:nvPr/>
        </p:nvSpPr>
        <p:spPr bwMode="auto">
          <a:xfrm>
            <a:off x="609600" y="3657600"/>
            <a:ext cx="27432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800">
                <a:latin typeface="Lucida Sans" charset="0"/>
                <a:ea typeface="MS PGothic" charset="-128"/>
                <a:cs typeface="Arial" charset="0"/>
              </a:rPr>
              <a:t>Social Skills</a:t>
            </a:r>
          </a:p>
        </p:txBody>
      </p:sp>
      <p:sp>
        <p:nvSpPr>
          <p:cNvPr id="95243" name="Rectangle 7"/>
          <p:cNvSpPr>
            <a:spLocks noChangeArrowheads="1"/>
          </p:cNvSpPr>
          <p:nvPr/>
        </p:nvSpPr>
        <p:spPr bwMode="auto">
          <a:xfrm>
            <a:off x="609600" y="4191000"/>
            <a:ext cx="27432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800">
                <a:latin typeface="Lucida Sans" charset="0"/>
                <a:ea typeface="MS PGothic" charset="-128"/>
                <a:cs typeface="Arial" charset="0"/>
              </a:rPr>
              <a:t>Emotional Intelligence</a:t>
            </a:r>
          </a:p>
        </p:txBody>
      </p:sp>
      <p:sp>
        <p:nvSpPr>
          <p:cNvPr id="95244" name="Rectangle 7"/>
          <p:cNvSpPr>
            <a:spLocks noChangeArrowheads="1"/>
          </p:cNvSpPr>
          <p:nvPr/>
        </p:nvSpPr>
        <p:spPr bwMode="auto">
          <a:xfrm>
            <a:off x="5638800" y="4800600"/>
            <a:ext cx="2590800" cy="401638"/>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800">
                <a:latin typeface="Lucida Sans" charset="0"/>
                <a:ea typeface="MS PGothic" charset="-128"/>
                <a:cs typeface="Arial" charset="0"/>
              </a:rPr>
              <a:t>Etc...</a:t>
            </a:r>
          </a:p>
        </p:txBody>
      </p:sp>
      <p:sp>
        <p:nvSpPr>
          <p:cNvPr id="95245" name="Rectangle 7"/>
          <p:cNvSpPr>
            <a:spLocks noChangeArrowheads="1"/>
          </p:cNvSpPr>
          <p:nvPr/>
        </p:nvSpPr>
        <p:spPr bwMode="auto">
          <a:xfrm>
            <a:off x="5638800" y="2590800"/>
            <a:ext cx="2590800" cy="5334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800">
                <a:latin typeface="Lucida Sans" charset="0"/>
                <a:ea typeface="MS PGothic" charset="-128"/>
                <a:cs typeface="Arial" charset="0"/>
              </a:rPr>
              <a:t>Physical Demands</a:t>
            </a:r>
          </a:p>
        </p:txBody>
      </p:sp>
      <p:sp>
        <p:nvSpPr>
          <p:cNvPr id="95246" name="Rectangle 7"/>
          <p:cNvSpPr>
            <a:spLocks noChangeArrowheads="1"/>
          </p:cNvSpPr>
          <p:nvPr/>
        </p:nvSpPr>
        <p:spPr bwMode="auto">
          <a:xfrm>
            <a:off x="5638800" y="3124200"/>
            <a:ext cx="2590800" cy="5334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800">
                <a:latin typeface="Lucida Sans" charset="0"/>
                <a:ea typeface="MS PGothic" charset="-128"/>
                <a:cs typeface="Arial" charset="0"/>
              </a:rPr>
              <a:t>Academic demands</a:t>
            </a:r>
          </a:p>
        </p:txBody>
      </p:sp>
      <p:sp>
        <p:nvSpPr>
          <p:cNvPr id="95247" name="Rectangle 7"/>
          <p:cNvSpPr>
            <a:spLocks noChangeArrowheads="1"/>
          </p:cNvSpPr>
          <p:nvPr/>
        </p:nvSpPr>
        <p:spPr bwMode="auto">
          <a:xfrm>
            <a:off x="5638800" y="3657600"/>
            <a:ext cx="25908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800">
                <a:latin typeface="Lucida Sans" charset="0"/>
                <a:ea typeface="MS PGothic" charset="-128"/>
                <a:cs typeface="Arial" charset="0"/>
              </a:rPr>
              <a:t>Social Demands</a:t>
            </a:r>
          </a:p>
        </p:txBody>
      </p:sp>
      <p:sp>
        <p:nvSpPr>
          <p:cNvPr id="95248" name="Rectangle 7"/>
          <p:cNvSpPr>
            <a:spLocks noChangeArrowheads="1"/>
          </p:cNvSpPr>
          <p:nvPr/>
        </p:nvSpPr>
        <p:spPr bwMode="auto">
          <a:xfrm>
            <a:off x="5638800" y="4191000"/>
            <a:ext cx="2590800" cy="6096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1800">
                <a:latin typeface="Lucida Sans" charset="0"/>
                <a:ea typeface="MS PGothic" charset="-128"/>
                <a:cs typeface="Arial" charset="0"/>
              </a:rPr>
              <a:t>Emotional Demands</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rtlCol="0">
            <a:normAutofit/>
          </a:bodyPr>
          <a:lstStyle/>
          <a:p>
            <a:pPr fontAlgn="auto">
              <a:spcAft>
                <a:spcPts val="0"/>
              </a:spcAft>
              <a:defRPr/>
            </a:pPr>
            <a:r>
              <a:rPr lang="en-US" altLang="en-US" sz="3100">
                <a:effectLst>
                  <a:outerShdw blurRad="38100" dist="38100" dir="2700000" algn="tl">
                    <a:srgbClr val="C0C0C0"/>
                  </a:outerShdw>
                </a:effectLst>
                <a:ea typeface="ＭＳ Ｐゴシック" charset="-128"/>
              </a:rPr>
              <a:t>Q. What happens when </a:t>
            </a:r>
            <a:br>
              <a:rPr lang="en-US" altLang="en-US" sz="3100">
                <a:effectLst>
                  <a:outerShdw blurRad="38100" dist="38100" dir="2700000" algn="tl">
                    <a:srgbClr val="C0C0C0"/>
                  </a:outerShdw>
                </a:effectLst>
                <a:ea typeface="ＭＳ Ｐゴシック" charset="-128"/>
              </a:rPr>
            </a:br>
            <a:r>
              <a:rPr lang="en-US" altLang="en-US" sz="3100">
                <a:effectLst>
                  <a:outerShdw blurRad="38100" dist="38100" dir="2700000" algn="tl">
                    <a:srgbClr val="C0C0C0"/>
                  </a:outerShdw>
                </a:effectLst>
                <a:ea typeface="ＭＳ Ｐゴシック" charset="-128"/>
              </a:rPr>
              <a:t>demands/stresses &gt;&gt; coping? </a:t>
            </a:r>
          </a:p>
        </p:txBody>
      </p:sp>
      <p:sp>
        <p:nvSpPr>
          <p:cNvPr id="97282" name="AutoShape 3"/>
          <p:cNvSpPr>
            <a:spLocks noChangeArrowheads="1"/>
          </p:cNvSpPr>
          <p:nvPr/>
        </p:nvSpPr>
        <p:spPr bwMode="auto">
          <a:xfrm>
            <a:off x="3810000" y="5334000"/>
            <a:ext cx="1066800" cy="1219200"/>
          </a:xfrm>
          <a:prstGeom prst="triangle">
            <a:avLst>
              <a:gd name="adj" fmla="val 50000"/>
            </a:avLst>
          </a:prstGeom>
          <a:solidFill>
            <a:srgbClr val="969696"/>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
        <p:nvSpPr>
          <p:cNvPr id="97283" name="Line 4"/>
          <p:cNvSpPr>
            <a:spLocks noChangeShapeType="1"/>
          </p:cNvSpPr>
          <p:nvPr/>
        </p:nvSpPr>
        <p:spPr bwMode="auto">
          <a:xfrm>
            <a:off x="1752600" y="4419600"/>
            <a:ext cx="5791200" cy="2057400"/>
          </a:xfrm>
          <a:prstGeom prst="line">
            <a:avLst/>
          </a:prstGeom>
          <a:noFill/>
          <a:ln w="9525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4" name="Text Box 5"/>
          <p:cNvSpPr txBox="1">
            <a:spLocks noChangeArrowheads="1"/>
          </p:cNvSpPr>
          <p:nvPr/>
        </p:nvSpPr>
        <p:spPr bwMode="auto">
          <a:xfrm>
            <a:off x="5410200" y="1752600"/>
            <a:ext cx="290353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3200" b="1">
                <a:latin typeface="Trebuchet MS" charset="0"/>
                <a:ea typeface="MS PGothic" charset="-128"/>
                <a:cs typeface="Arial" charset="0"/>
              </a:rPr>
              <a:t>Demands / </a:t>
            </a:r>
          </a:p>
          <a:p>
            <a:pPr eaLnBrk="1" hangingPunct="1">
              <a:lnSpc>
                <a:spcPct val="100000"/>
              </a:lnSpc>
              <a:spcBef>
                <a:spcPct val="0"/>
              </a:spcBef>
              <a:buFontTx/>
              <a:buNone/>
            </a:pPr>
            <a:r>
              <a:rPr lang="en-US" altLang="en-US" sz="3200" b="1">
                <a:latin typeface="Trebuchet MS" charset="0"/>
                <a:ea typeface="MS PGothic" charset="-128"/>
                <a:cs typeface="Arial" charset="0"/>
              </a:rPr>
              <a:t>Expectations /</a:t>
            </a:r>
          </a:p>
          <a:p>
            <a:pPr eaLnBrk="1" hangingPunct="1">
              <a:lnSpc>
                <a:spcPct val="100000"/>
              </a:lnSpc>
              <a:spcBef>
                <a:spcPct val="0"/>
              </a:spcBef>
              <a:buFontTx/>
              <a:buNone/>
            </a:pPr>
            <a:r>
              <a:rPr lang="en-US" altLang="en-US" sz="3200" b="1">
                <a:latin typeface="Trebuchet MS" charset="0"/>
                <a:ea typeface="MS PGothic" charset="-128"/>
                <a:cs typeface="Arial" charset="0"/>
              </a:rPr>
              <a:t>Stresses</a:t>
            </a:r>
          </a:p>
        </p:txBody>
      </p:sp>
      <p:sp>
        <p:nvSpPr>
          <p:cNvPr id="97285" name="Text Box 6"/>
          <p:cNvSpPr txBox="1">
            <a:spLocks noChangeArrowheads="1"/>
          </p:cNvSpPr>
          <p:nvPr/>
        </p:nvSpPr>
        <p:spPr bwMode="auto">
          <a:xfrm>
            <a:off x="838200" y="1828800"/>
            <a:ext cx="2822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3200" b="1">
                <a:latin typeface="Trebuchet MS" charset="0"/>
                <a:ea typeface="MS PGothic" charset="-128"/>
                <a:cs typeface="Arial" charset="0"/>
              </a:rPr>
              <a:t>Coping Ability</a:t>
            </a:r>
          </a:p>
        </p:txBody>
      </p:sp>
      <p:sp>
        <p:nvSpPr>
          <p:cNvPr id="97286" name="Rectangle 7"/>
          <p:cNvSpPr>
            <a:spLocks noChangeArrowheads="1"/>
          </p:cNvSpPr>
          <p:nvPr/>
        </p:nvSpPr>
        <p:spPr bwMode="auto">
          <a:xfrm rot="1172658">
            <a:off x="1901825" y="3857625"/>
            <a:ext cx="1077913" cy="720725"/>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
        <p:nvSpPr>
          <p:cNvPr id="97287" name="Rectangle 8"/>
          <p:cNvSpPr>
            <a:spLocks noChangeArrowheads="1"/>
          </p:cNvSpPr>
          <p:nvPr/>
        </p:nvSpPr>
        <p:spPr bwMode="auto">
          <a:xfrm rot="1124273">
            <a:off x="6138863" y="4375150"/>
            <a:ext cx="1752600" cy="18288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rtlCol="0">
            <a:normAutofit fontScale="90000"/>
          </a:bodyPr>
          <a:lstStyle/>
          <a:p>
            <a:pPr fontAlgn="auto">
              <a:spcAft>
                <a:spcPts val="0"/>
              </a:spcAft>
              <a:defRPr/>
            </a:pPr>
            <a:r>
              <a:rPr lang="en-US" altLang="en-US" dirty="0" smtClean="0">
                <a:effectLst>
                  <a:outerShdw blurRad="38100" dist="38100" dir="2700000" algn="tl">
                    <a:srgbClr val="C0C0C0"/>
                  </a:outerShdw>
                </a:effectLst>
                <a:ea typeface="ＭＳ Ｐゴシック" charset="-128"/>
              </a:rPr>
              <a:t>A. The fridge. Or grocery stores</a:t>
            </a:r>
            <a:r>
              <a:rPr lang="en-US" altLang="en-US" smtClean="0">
                <a:effectLst>
                  <a:outerShdw blurRad="38100" dist="38100" dir="2700000" algn="tl">
                    <a:srgbClr val="C0C0C0"/>
                  </a:outerShdw>
                </a:effectLst>
                <a:ea typeface="ＭＳ Ｐゴシック" charset="-128"/>
              </a:rPr>
              <a:t>. Where we get our food nowadays!</a:t>
            </a:r>
            <a:endParaRPr lang="en-US" altLang="en-US" dirty="0">
              <a:effectLst>
                <a:outerShdw blurRad="38100" dist="38100" dir="2700000" algn="tl">
                  <a:srgbClr val="C0C0C0"/>
                </a:outerShdw>
              </a:effectLst>
              <a:ea typeface="ＭＳ Ｐゴシック" charset="-128"/>
            </a:endParaRPr>
          </a:p>
        </p:txBody>
      </p:sp>
      <p:sp>
        <p:nvSpPr>
          <p:cNvPr id="18434" name="Content Placeholder 1"/>
          <p:cNvSpPr>
            <a:spLocks noGrp="1"/>
          </p:cNvSpPr>
          <p:nvPr>
            <p:ph idx="1"/>
          </p:nvPr>
        </p:nvSpPr>
        <p:spPr/>
        <p:txBody>
          <a:bodyPr/>
          <a:lstStyle/>
          <a:p>
            <a:endParaRPr lang="en-US" altLang="en-US"/>
          </a:p>
        </p:txBody>
      </p:sp>
      <p:pic>
        <p:nvPicPr>
          <p:cNvPr id="18435" name="Picture 6" descr="FRIGIDAIRE-FGTD20V6D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52600"/>
            <a:ext cx="39925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fade">
                                      <p:cBhvr>
                                        <p:cTn id="7" dur="2000"/>
                                        <p:tgtEl>
                                          <p:spTgt spid="19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rtlCol="0">
            <a:normAutofit/>
          </a:bodyPr>
          <a:lstStyle/>
          <a:p>
            <a:pPr fontAlgn="auto">
              <a:spcAft>
                <a:spcPts val="0"/>
              </a:spcAft>
              <a:defRPr/>
            </a:pPr>
            <a:r>
              <a:rPr lang="en-CA" sz="3100">
                <a:effectLst>
                  <a:outerShdw blurRad="38100" dist="38100" dir="2700000" algn="tl">
                    <a:srgbClr val="DDDDDD"/>
                  </a:outerShdw>
                </a:effectLst>
              </a:rPr>
              <a:t>The overwhelmed individual may have:</a:t>
            </a:r>
            <a:endParaRPr lang="en-US" sz="3100">
              <a:effectLst>
                <a:outerShdw blurRad="38100" dist="38100" dir="2700000" algn="tl">
                  <a:srgbClr val="DDDDDD"/>
                </a:outerShdw>
              </a:effectLst>
            </a:endParaRPr>
          </a:p>
        </p:txBody>
      </p:sp>
      <p:sp>
        <p:nvSpPr>
          <p:cNvPr id="99330" name="Rectangle 3"/>
          <p:cNvSpPr>
            <a:spLocks noGrp="1" noChangeArrowheads="1"/>
          </p:cNvSpPr>
          <p:nvPr>
            <p:ph idx="1"/>
          </p:nvPr>
        </p:nvSpPr>
        <p:spPr>
          <a:xfrm>
            <a:off x="628650" y="1825625"/>
            <a:ext cx="4248150" cy="4351338"/>
          </a:xfrm>
        </p:spPr>
        <p:txBody>
          <a:bodyPr/>
          <a:lstStyle/>
          <a:p>
            <a:r>
              <a:rPr lang="en-CA" altLang="en-US">
                <a:ea typeface="ＭＳ Ｐゴシック" charset="-128"/>
              </a:rPr>
              <a:t>Physical complaints</a:t>
            </a:r>
          </a:p>
          <a:p>
            <a:pPr lvl="1"/>
            <a:r>
              <a:rPr lang="en-CA" altLang="en-US"/>
              <a:t>Headaches, stomach aches, etc… </a:t>
            </a:r>
          </a:p>
          <a:p>
            <a:r>
              <a:rPr lang="en-CA" altLang="en-US">
                <a:ea typeface="ＭＳ Ｐゴシック" charset="-128"/>
              </a:rPr>
              <a:t>Emotional, behavioural problems </a:t>
            </a:r>
          </a:p>
          <a:p>
            <a:pPr lvl="1"/>
            <a:r>
              <a:rPr lang="en-CA" altLang="en-US"/>
              <a:t>“Stress”</a:t>
            </a:r>
          </a:p>
          <a:p>
            <a:pPr lvl="1"/>
            <a:r>
              <a:rPr lang="en-CA" altLang="en-US"/>
              <a:t>Depression, anxiety, irritability, anger, etc.. </a:t>
            </a:r>
          </a:p>
        </p:txBody>
      </p:sp>
      <p:pic>
        <p:nvPicPr>
          <p:cNvPr id="99331" name="Picture 4" descr="vitruvian_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33600"/>
            <a:ext cx="37338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rtlCol="0">
            <a:normAutofit/>
          </a:bodyPr>
          <a:lstStyle/>
          <a:p>
            <a:pPr fontAlgn="auto">
              <a:spcAft>
                <a:spcPts val="0"/>
              </a:spcAft>
              <a:defRPr/>
            </a:pPr>
            <a:r>
              <a:rPr lang="en-US" altLang="en-US" sz="3600">
                <a:effectLst>
                  <a:outerShdw blurRad="38100" dist="38100" dir="2700000" algn="tl">
                    <a:srgbClr val="C0C0C0"/>
                  </a:outerShdw>
                </a:effectLst>
                <a:ea typeface="ＭＳ Ｐゴシック" charset="-128"/>
              </a:rPr>
              <a:t>Reduce Stress / Improve Coping</a:t>
            </a:r>
          </a:p>
        </p:txBody>
      </p:sp>
      <p:sp>
        <p:nvSpPr>
          <p:cNvPr id="101378" name="AutoShape 3"/>
          <p:cNvSpPr>
            <a:spLocks noChangeArrowheads="1"/>
          </p:cNvSpPr>
          <p:nvPr/>
        </p:nvSpPr>
        <p:spPr bwMode="auto">
          <a:xfrm>
            <a:off x="3810000" y="5257800"/>
            <a:ext cx="1066800" cy="1219200"/>
          </a:xfrm>
          <a:prstGeom prst="triangle">
            <a:avLst>
              <a:gd name="adj" fmla="val 50000"/>
            </a:avLst>
          </a:prstGeom>
          <a:solidFill>
            <a:srgbClr val="969696"/>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
        <p:nvSpPr>
          <p:cNvPr id="101379" name="Line 4"/>
          <p:cNvSpPr>
            <a:spLocks noChangeShapeType="1"/>
          </p:cNvSpPr>
          <p:nvPr/>
        </p:nvSpPr>
        <p:spPr bwMode="auto">
          <a:xfrm>
            <a:off x="1676400" y="4648200"/>
            <a:ext cx="5562600" cy="1219200"/>
          </a:xfrm>
          <a:prstGeom prst="line">
            <a:avLst/>
          </a:prstGeom>
          <a:noFill/>
          <a:ln w="952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0" name="Text Box 5"/>
          <p:cNvSpPr txBox="1">
            <a:spLocks noChangeArrowheads="1"/>
          </p:cNvSpPr>
          <p:nvPr/>
        </p:nvSpPr>
        <p:spPr bwMode="auto">
          <a:xfrm>
            <a:off x="5105400" y="2286000"/>
            <a:ext cx="32432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4000" b="1">
                <a:latin typeface="Times New Roman" charset="0"/>
                <a:ea typeface="MS PGothic" charset="-128"/>
                <a:cs typeface="Arial" charset="0"/>
                <a:sym typeface="Wingdings" charset="2"/>
              </a:rPr>
              <a:t></a:t>
            </a:r>
            <a:r>
              <a:rPr lang="en-US" altLang="en-US" sz="3200" b="1">
                <a:latin typeface="Times New Roman" charset="0"/>
                <a:ea typeface="MS PGothic" charset="-128"/>
                <a:cs typeface="Arial" charset="0"/>
                <a:sym typeface="Wingdings" charset="2"/>
              </a:rPr>
              <a:t> </a:t>
            </a:r>
            <a:r>
              <a:rPr lang="en-US" altLang="en-US" sz="3600" b="1">
                <a:latin typeface="Trebuchet MS" charset="0"/>
                <a:ea typeface="MS PGothic" charset="-128"/>
                <a:cs typeface="Arial" charset="0"/>
              </a:rPr>
              <a:t>Demands / </a:t>
            </a:r>
          </a:p>
          <a:p>
            <a:pPr eaLnBrk="1" hangingPunct="1">
              <a:lnSpc>
                <a:spcPct val="100000"/>
              </a:lnSpc>
              <a:spcBef>
                <a:spcPct val="0"/>
              </a:spcBef>
              <a:buFontTx/>
              <a:buNone/>
            </a:pPr>
            <a:r>
              <a:rPr lang="en-US" altLang="en-US" sz="3600" b="1">
                <a:latin typeface="Trebuchet MS" charset="0"/>
                <a:ea typeface="MS PGothic" charset="-128"/>
                <a:cs typeface="Arial" charset="0"/>
              </a:rPr>
              <a:t>Expectations /</a:t>
            </a:r>
          </a:p>
          <a:p>
            <a:pPr eaLnBrk="1" hangingPunct="1">
              <a:lnSpc>
                <a:spcPct val="100000"/>
              </a:lnSpc>
              <a:spcBef>
                <a:spcPct val="0"/>
              </a:spcBef>
              <a:buFontTx/>
              <a:buNone/>
            </a:pPr>
            <a:r>
              <a:rPr lang="en-US" altLang="en-US" sz="3600" b="1">
                <a:latin typeface="Trebuchet MS" charset="0"/>
                <a:ea typeface="MS PGothic" charset="-128"/>
                <a:cs typeface="Arial" charset="0"/>
              </a:rPr>
              <a:t>Stresses</a:t>
            </a:r>
          </a:p>
        </p:txBody>
      </p:sp>
      <p:sp>
        <p:nvSpPr>
          <p:cNvPr id="101381" name="Text Box 6"/>
          <p:cNvSpPr txBox="1">
            <a:spLocks noChangeArrowheads="1"/>
          </p:cNvSpPr>
          <p:nvPr/>
        </p:nvSpPr>
        <p:spPr bwMode="auto">
          <a:xfrm>
            <a:off x="381000" y="2514600"/>
            <a:ext cx="3756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4000" b="1">
                <a:latin typeface="Trebuchet MS" charset="0"/>
                <a:ea typeface="MS PGothic" charset="-128"/>
                <a:cs typeface="Arial" charset="0"/>
                <a:sym typeface="Wingdings" charset="2"/>
              </a:rPr>
              <a:t> </a:t>
            </a:r>
            <a:r>
              <a:rPr lang="en-US" altLang="en-US" sz="3600" b="1">
                <a:latin typeface="Trebuchet MS" charset="0"/>
                <a:ea typeface="MS PGothic" charset="-128"/>
                <a:cs typeface="Arial" charset="0"/>
              </a:rPr>
              <a:t>Coping Ability</a:t>
            </a:r>
          </a:p>
        </p:txBody>
      </p:sp>
      <p:sp>
        <p:nvSpPr>
          <p:cNvPr id="101382" name="Rectangle 7"/>
          <p:cNvSpPr>
            <a:spLocks noChangeArrowheads="1"/>
          </p:cNvSpPr>
          <p:nvPr/>
        </p:nvSpPr>
        <p:spPr bwMode="auto">
          <a:xfrm rot="722374">
            <a:off x="1752600" y="4146550"/>
            <a:ext cx="609600" cy="5334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
        <p:nvSpPr>
          <p:cNvPr id="101383" name="Rectangle 8"/>
          <p:cNvSpPr>
            <a:spLocks noChangeArrowheads="1"/>
          </p:cNvSpPr>
          <p:nvPr/>
        </p:nvSpPr>
        <p:spPr bwMode="auto">
          <a:xfrm rot="751241">
            <a:off x="6008688" y="4560888"/>
            <a:ext cx="1371600" cy="1143000"/>
          </a:xfrm>
          <a:prstGeom prst="rect">
            <a:avLst/>
          </a:prstGeom>
          <a:solidFill>
            <a:schemeClr val="accent1"/>
          </a:solidFill>
          <a:ln w="9525">
            <a:solidFill>
              <a:schemeClr val="tx1"/>
            </a:solidFill>
            <a:miter lim="800000"/>
            <a:headEnd/>
            <a:tailEnd/>
          </a:ln>
        </p:spPr>
        <p:txBody>
          <a:bodyPr wrap="none"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p:txBody>
          <a:bodyPr/>
          <a:lstStyle/>
          <a:p>
            <a:r>
              <a:rPr lang="en-US" altLang="en-US" dirty="0"/>
              <a:t>Coping with </a:t>
            </a:r>
            <a:r>
              <a:rPr lang="en-US" altLang="en-US" dirty="0" smtClean="0"/>
              <a:t>Anxiety: </a:t>
            </a:r>
            <a:r>
              <a:rPr lang="en-US" altLang="en-US" dirty="0"/>
              <a:t>School Strategies</a:t>
            </a:r>
          </a:p>
        </p:txBody>
      </p:sp>
      <p:sp>
        <p:nvSpPr>
          <p:cNvPr id="174083" name="Rectangle 3"/>
          <p:cNvSpPr>
            <a:spLocks noGrp="1" noChangeArrowheads="1"/>
          </p:cNvSpPr>
          <p:nvPr>
            <p:ph type="subTitle" idx="1"/>
          </p:nvPr>
        </p:nvSpPr>
        <p:spPr/>
        <p:txBody>
          <a:bodyPr/>
          <a:lstStyle/>
          <a:p>
            <a:r>
              <a:rPr lang="en-US" altLang="en-US"/>
              <a:t>Information for Teachers</a:t>
            </a:r>
          </a:p>
        </p:txBody>
      </p:sp>
    </p:spTree>
    <p:extLst>
      <p:ext uri="{BB962C8B-B14F-4D97-AF65-F5344CB8AC3E}">
        <p14:creationId xmlns:p14="http://schemas.microsoft.com/office/powerpoint/2010/main" val="1783610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many things that the school can do to support your child</a:t>
            </a:r>
            <a:r>
              <a:rPr lang="is-I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296490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ctrTitle"/>
          </p:nvPr>
        </p:nvSpPr>
        <p:spPr/>
        <p:txBody>
          <a:bodyPr/>
          <a:lstStyle/>
          <a:p>
            <a:r>
              <a:rPr lang="en-US" altLang="en-US"/>
              <a:t>What the Person with Anxiety Can Do</a:t>
            </a:r>
          </a:p>
        </p:txBody>
      </p:sp>
      <p:sp>
        <p:nvSpPr>
          <p:cNvPr id="103426" name="Subtitle 2"/>
          <p:cNvSpPr>
            <a:spLocks noGrp="1"/>
          </p:cNvSpPr>
          <p:nvPr>
            <p:ph type="subTitle" idx="1"/>
          </p:nvPr>
        </p:nvSpPr>
        <p:spPr/>
        <p:txBody>
          <a:bodyPr/>
          <a:lstStyle/>
          <a:p>
            <a:endParaRPr lang="en-US" alt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ChangeArrowheads="1"/>
          </p:cNvSpPr>
          <p:nvPr/>
        </p:nvSpPr>
        <p:spPr bwMode="auto">
          <a:xfrm>
            <a:off x="1652588" y="100013"/>
            <a:ext cx="5883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4000">
                <a:latin typeface="Lucida Sans" charset="0"/>
                <a:cs typeface="Arial" charset="0"/>
              </a:rPr>
              <a:t>Tell an Adult that </a:t>
            </a:r>
            <a:br>
              <a:rPr lang="en-US" altLang="en-US" sz="4000">
                <a:latin typeface="Lucida Sans" charset="0"/>
                <a:cs typeface="Arial" charset="0"/>
              </a:rPr>
            </a:br>
            <a:r>
              <a:rPr lang="en-US" altLang="en-US" sz="4000">
                <a:latin typeface="Lucida Sans" charset="0"/>
                <a:cs typeface="Arial" charset="0"/>
              </a:rPr>
              <a:t>you need their support</a:t>
            </a:r>
            <a:endParaRPr lang="en-US" altLang="en-US" sz="4000">
              <a:latin typeface="Lucida Sans" charset="0"/>
              <a:ea typeface="MS PGothic" charset="-128"/>
              <a:cs typeface="Arial" charset="0"/>
            </a:endParaRPr>
          </a:p>
        </p:txBody>
      </p:sp>
      <p:pic>
        <p:nvPicPr>
          <p:cNvPr id="105474" name="Picture 7" descr="Image: Mother and daughter heart-to-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76600"/>
            <a:ext cx="45720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AutoShape 8"/>
          <p:cNvSpPr>
            <a:spLocks noChangeArrowheads="1"/>
          </p:cNvSpPr>
          <p:nvPr/>
        </p:nvSpPr>
        <p:spPr bwMode="auto">
          <a:xfrm>
            <a:off x="5410200" y="3276600"/>
            <a:ext cx="3581400" cy="1676400"/>
          </a:xfrm>
          <a:prstGeom prst="wedgeRoundRectCallout">
            <a:avLst>
              <a:gd name="adj1" fmla="val -86463"/>
              <a:gd name="adj2" fmla="val 3148"/>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457200">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1800">
                <a:latin typeface="Lucida Sans" charset="0"/>
                <a:ea typeface="MS PGothic" charset="-128"/>
                <a:cs typeface="Arial" charset="0"/>
              </a:rPr>
              <a:t>Mom, can we talk sometime?</a:t>
            </a:r>
          </a:p>
          <a:p>
            <a:pPr algn="ctr" eaLnBrk="1" hangingPunct="1">
              <a:lnSpc>
                <a:spcPct val="100000"/>
              </a:lnSpc>
              <a:spcBef>
                <a:spcPct val="0"/>
              </a:spcBef>
              <a:buFontTx/>
              <a:buNone/>
            </a:pPr>
            <a:endParaRPr lang="en-US" altLang="en-US" sz="1800">
              <a:latin typeface="Lucida Sans" charset="0"/>
              <a:ea typeface="MS PGothic" charset="-128"/>
              <a:cs typeface="Arial" charset="0"/>
            </a:endParaRPr>
          </a:p>
          <a:p>
            <a:pPr algn="ctr" eaLnBrk="1" hangingPunct="1">
              <a:lnSpc>
                <a:spcPct val="100000"/>
              </a:lnSpc>
              <a:spcBef>
                <a:spcPct val="0"/>
              </a:spcBef>
              <a:buFontTx/>
              <a:buNone/>
            </a:pPr>
            <a:r>
              <a:rPr lang="en-US" altLang="en-US" sz="1800">
                <a:latin typeface="Lucida Sans" charset="0"/>
                <a:ea typeface="MS PGothic" charset="-128"/>
                <a:cs typeface="Arial" charset="0"/>
              </a:rPr>
              <a:t>I</a:t>
            </a:r>
            <a:r>
              <a:rPr lang="ja-JP" altLang="en-US" sz="1800">
                <a:latin typeface="Lucida Sans" charset="0"/>
                <a:ea typeface="MS PGothic" charset="-128"/>
                <a:cs typeface="Arial" charset="0"/>
              </a:rPr>
              <a:t>’</a:t>
            </a:r>
            <a:r>
              <a:rPr lang="en-US" altLang="ja-JP" sz="1800">
                <a:latin typeface="Lucida Sans" charset="0"/>
                <a:ea typeface="MS PGothic" charset="-128"/>
                <a:cs typeface="Arial" charset="0"/>
              </a:rPr>
              <a:t>ve been feeling really stressed out. </a:t>
            </a:r>
          </a:p>
          <a:p>
            <a:pPr algn="ctr" eaLnBrk="1" hangingPunct="1">
              <a:lnSpc>
                <a:spcPct val="100000"/>
              </a:lnSpc>
              <a:spcBef>
                <a:spcPct val="0"/>
              </a:spcBef>
              <a:buFontTx/>
              <a:buNone/>
            </a:pPr>
            <a:endParaRPr lang="en-US" altLang="en-US" sz="1800">
              <a:latin typeface="Lucida Sans" charset="0"/>
              <a:ea typeface="MS PGothic" charset="-128"/>
              <a:cs typeface="Arial" charset="0"/>
            </a:endParaRPr>
          </a:p>
          <a:p>
            <a:pPr algn="ctr" eaLnBrk="1" hangingPunct="1">
              <a:lnSpc>
                <a:spcPct val="100000"/>
              </a:lnSpc>
              <a:spcBef>
                <a:spcPct val="0"/>
              </a:spcBef>
              <a:buFontTx/>
              <a:buAutoNum type="arabicParenR"/>
            </a:pPr>
            <a:endParaRPr lang="en-US" altLang="en-US" sz="1800">
              <a:latin typeface="Lucida Sans" charset="0"/>
              <a:ea typeface="MS PGothic" charset="-128"/>
              <a:cs typeface="Arial"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1652588" y="100013"/>
            <a:ext cx="5883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4000">
                <a:latin typeface="Lucida Sans" charset="0"/>
                <a:cs typeface="Arial" charset="0"/>
              </a:rPr>
              <a:t>Tell an Adult that </a:t>
            </a:r>
            <a:br>
              <a:rPr lang="en-US" altLang="en-US" sz="4000">
                <a:latin typeface="Lucida Sans" charset="0"/>
                <a:cs typeface="Arial" charset="0"/>
              </a:rPr>
            </a:br>
            <a:r>
              <a:rPr lang="en-US" altLang="en-US" sz="4000">
                <a:latin typeface="Lucida Sans" charset="0"/>
                <a:cs typeface="Arial" charset="0"/>
              </a:rPr>
              <a:t>you need their support</a:t>
            </a:r>
            <a:endParaRPr lang="en-US" altLang="en-US" sz="4000">
              <a:latin typeface="Lucida Sans" charset="0"/>
              <a:ea typeface="MS PGothic" charset="-128"/>
              <a:cs typeface="Arial" charset="0"/>
            </a:endParaRPr>
          </a:p>
        </p:txBody>
      </p:sp>
      <p:pic>
        <p:nvPicPr>
          <p:cNvPr id="107522" name="Picture 7" descr="Image: Mother and daughter heart-to-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76600"/>
            <a:ext cx="45720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AutoShape 8"/>
          <p:cNvSpPr>
            <a:spLocks noChangeArrowheads="1"/>
          </p:cNvSpPr>
          <p:nvPr/>
        </p:nvSpPr>
        <p:spPr bwMode="auto">
          <a:xfrm>
            <a:off x="5410200" y="1828800"/>
            <a:ext cx="3581400" cy="4648200"/>
          </a:xfrm>
          <a:prstGeom prst="wedgeRoundRectCallout">
            <a:avLst>
              <a:gd name="adj1" fmla="val -86463"/>
              <a:gd name="adj2" fmla="val 3148"/>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457200">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1800">
                <a:latin typeface="Lucida Sans" charset="0"/>
                <a:ea typeface="MS PGothic" charset="-128"/>
                <a:cs typeface="Arial" charset="0"/>
              </a:rPr>
              <a:t>I</a:t>
            </a:r>
            <a:r>
              <a:rPr lang="ja-JP" altLang="en-US" sz="1800">
                <a:latin typeface="Lucida Sans" charset="0"/>
                <a:ea typeface="MS PGothic" charset="-128"/>
                <a:cs typeface="Arial" charset="0"/>
              </a:rPr>
              <a:t>’</a:t>
            </a:r>
            <a:r>
              <a:rPr lang="en-US" altLang="ja-JP" sz="1800">
                <a:latin typeface="Lucida Sans" charset="0"/>
                <a:ea typeface="MS PGothic" charset="-128"/>
                <a:cs typeface="Arial" charset="0"/>
              </a:rPr>
              <a:t>ve been really stressed with:</a:t>
            </a:r>
          </a:p>
          <a:p>
            <a:pPr algn="ctr" eaLnBrk="1" hangingPunct="1">
              <a:lnSpc>
                <a:spcPct val="100000"/>
              </a:lnSpc>
              <a:spcBef>
                <a:spcPct val="0"/>
              </a:spcBef>
              <a:buFontTx/>
              <a:buAutoNum type="arabicParenR"/>
            </a:pPr>
            <a:r>
              <a:rPr lang="en-US" altLang="en-US" sz="1800">
                <a:latin typeface="Lucida Sans" charset="0"/>
                <a:ea typeface="MS PGothic" charset="-128"/>
                <a:cs typeface="Arial" charset="0"/>
              </a:rPr>
              <a:t>schoolwork</a:t>
            </a:r>
          </a:p>
          <a:p>
            <a:pPr algn="ctr" eaLnBrk="1" hangingPunct="1">
              <a:lnSpc>
                <a:spcPct val="100000"/>
              </a:lnSpc>
              <a:spcBef>
                <a:spcPct val="0"/>
              </a:spcBef>
              <a:buFontTx/>
              <a:buAutoNum type="arabicParenR"/>
            </a:pPr>
            <a:r>
              <a:rPr lang="en-US" altLang="en-US" sz="1800">
                <a:latin typeface="Lucida Sans" charset="0"/>
                <a:ea typeface="MS PGothic" charset="-128"/>
                <a:cs typeface="Arial" charset="0"/>
              </a:rPr>
              <a:t>people at school</a:t>
            </a:r>
          </a:p>
          <a:p>
            <a:pPr algn="ctr" eaLnBrk="1" hangingPunct="1">
              <a:lnSpc>
                <a:spcPct val="100000"/>
              </a:lnSpc>
              <a:spcBef>
                <a:spcPct val="0"/>
              </a:spcBef>
              <a:buFontTx/>
              <a:buAutoNum type="arabicParenR"/>
            </a:pPr>
            <a:r>
              <a:rPr lang="en-US" altLang="en-US" sz="1800">
                <a:latin typeface="Lucida Sans" charset="0"/>
                <a:ea typeface="MS PGothic" charset="-128"/>
                <a:cs typeface="Arial" charset="0"/>
              </a:rPr>
              <a:t>My friends</a:t>
            </a:r>
          </a:p>
          <a:p>
            <a:pPr algn="ctr" eaLnBrk="1" hangingPunct="1">
              <a:lnSpc>
                <a:spcPct val="100000"/>
              </a:lnSpc>
              <a:spcBef>
                <a:spcPct val="0"/>
              </a:spcBef>
              <a:buFontTx/>
              <a:buAutoNum type="arabicParenR"/>
            </a:pPr>
            <a:r>
              <a:rPr lang="en-US" altLang="en-US" sz="1800">
                <a:latin typeface="Lucida Sans" charset="0"/>
                <a:ea typeface="MS PGothic" charset="-128"/>
                <a:cs typeface="Arial" charset="0"/>
              </a:rPr>
              <a:t>my brother/ sister</a:t>
            </a:r>
          </a:p>
          <a:p>
            <a:pPr algn="ctr" eaLnBrk="1" hangingPunct="1">
              <a:lnSpc>
                <a:spcPct val="100000"/>
              </a:lnSpc>
              <a:spcBef>
                <a:spcPct val="0"/>
              </a:spcBef>
              <a:buFontTx/>
              <a:buAutoNum type="arabicParenR"/>
            </a:pPr>
            <a:r>
              <a:rPr lang="en-US" altLang="en-US" sz="1800">
                <a:latin typeface="Lucida Sans" charset="0"/>
                <a:ea typeface="MS PGothic" charset="-128"/>
                <a:cs typeface="Arial" charset="0"/>
              </a:rPr>
              <a:t>dad!</a:t>
            </a:r>
          </a:p>
          <a:p>
            <a:pPr algn="ctr" eaLnBrk="1" hangingPunct="1">
              <a:lnSpc>
                <a:spcPct val="100000"/>
              </a:lnSpc>
              <a:spcBef>
                <a:spcPct val="0"/>
              </a:spcBef>
              <a:buFontTx/>
              <a:buNone/>
            </a:pPr>
            <a:endParaRPr lang="en-US" altLang="en-US" sz="1800">
              <a:latin typeface="Lucida Sans" charset="0"/>
              <a:ea typeface="MS PGothic" charset="-128"/>
              <a:cs typeface="Arial" charset="0"/>
            </a:endParaRPr>
          </a:p>
          <a:p>
            <a:pPr algn="ctr" eaLnBrk="1" hangingPunct="1">
              <a:lnSpc>
                <a:spcPct val="100000"/>
              </a:lnSpc>
              <a:spcBef>
                <a:spcPct val="0"/>
              </a:spcBef>
              <a:buFontTx/>
              <a:buNone/>
            </a:pPr>
            <a:r>
              <a:rPr lang="en-US" altLang="en-US" sz="1800">
                <a:latin typeface="Lucida Sans" charset="0"/>
                <a:ea typeface="MS PGothic" charset="-128"/>
                <a:cs typeface="Arial" charset="0"/>
              </a:rPr>
              <a:t>I love you, but when you do ______, it stresses me out too!</a:t>
            </a:r>
          </a:p>
          <a:p>
            <a:pPr algn="ctr" eaLnBrk="1" hangingPunct="1">
              <a:lnSpc>
                <a:spcPct val="100000"/>
              </a:lnSpc>
              <a:spcBef>
                <a:spcPct val="0"/>
              </a:spcBef>
              <a:buFontTx/>
              <a:buNone/>
            </a:pPr>
            <a:endParaRPr lang="en-US" altLang="en-US" sz="1800">
              <a:latin typeface="Lucida Sans" charset="0"/>
              <a:ea typeface="MS PGothic" charset="-128"/>
              <a:cs typeface="Arial" charset="0"/>
            </a:endParaRPr>
          </a:p>
          <a:p>
            <a:pPr algn="ctr" eaLnBrk="1" hangingPunct="1">
              <a:lnSpc>
                <a:spcPct val="100000"/>
              </a:lnSpc>
              <a:spcBef>
                <a:spcPct val="0"/>
              </a:spcBef>
              <a:buFontTx/>
              <a:buNone/>
            </a:pPr>
            <a:r>
              <a:rPr lang="en-US" altLang="en-US" sz="1800" b="1">
                <a:latin typeface="Lucida Sans" charset="0"/>
                <a:ea typeface="MS PGothic" charset="-128"/>
                <a:cs typeface="Arial" charset="0"/>
              </a:rPr>
              <a:t>I need you to listen and support me. I</a:t>
            </a:r>
            <a:r>
              <a:rPr lang="ja-JP" altLang="en-US" sz="1800" b="1">
                <a:latin typeface="Lucida Sans" charset="0"/>
                <a:ea typeface="MS PGothic" charset="-128"/>
                <a:cs typeface="Arial" charset="0"/>
              </a:rPr>
              <a:t>’</a:t>
            </a:r>
            <a:r>
              <a:rPr lang="en-US" altLang="ja-JP" sz="1800" b="1">
                <a:latin typeface="Lucida Sans" charset="0"/>
                <a:ea typeface="MS PGothic" charset="-128"/>
                <a:cs typeface="Arial" charset="0"/>
              </a:rPr>
              <a:t>ll let you know if I want your advice.</a:t>
            </a:r>
            <a:r>
              <a:rPr lang="en-US" altLang="ja-JP" sz="1800">
                <a:latin typeface="Lucida Sans" charset="0"/>
                <a:ea typeface="MS PGothic" charset="-128"/>
                <a:cs typeface="Arial" charset="0"/>
              </a:rPr>
              <a:t> </a:t>
            </a:r>
          </a:p>
          <a:p>
            <a:pPr algn="ctr" eaLnBrk="1" hangingPunct="1">
              <a:lnSpc>
                <a:spcPct val="100000"/>
              </a:lnSpc>
              <a:spcBef>
                <a:spcPct val="0"/>
              </a:spcBef>
              <a:buFontTx/>
              <a:buAutoNum type="arabicParenR"/>
            </a:pPr>
            <a:endParaRPr lang="en-US" altLang="en-US" sz="1800">
              <a:latin typeface="Lucida Sans" charset="0"/>
              <a:ea typeface="MS PGothic" charset="-128"/>
              <a:cs typeface="Arial" charset="0"/>
            </a:endParaRPr>
          </a:p>
          <a:p>
            <a:pPr algn="ctr" eaLnBrk="1" hangingPunct="1">
              <a:lnSpc>
                <a:spcPct val="100000"/>
              </a:lnSpc>
              <a:spcBef>
                <a:spcPct val="0"/>
              </a:spcBef>
              <a:buFontTx/>
              <a:buAutoNum type="arabicParenR"/>
            </a:pPr>
            <a:endParaRPr lang="en-US" altLang="en-US" sz="1800">
              <a:latin typeface="Lucida Sans" charset="0"/>
              <a:ea typeface="MS PGothic" charset="-128"/>
              <a:cs typeface="Arial"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AutoShape 2"/>
          <p:cNvSpPr>
            <a:spLocks noChangeArrowheads="1"/>
          </p:cNvSpPr>
          <p:nvPr/>
        </p:nvSpPr>
        <p:spPr bwMode="auto">
          <a:xfrm>
            <a:off x="1066800" y="4267200"/>
            <a:ext cx="7315200" cy="381000"/>
          </a:xfrm>
          <a:prstGeom prst="leftRightArrow">
            <a:avLst>
              <a:gd name="adj1" fmla="val 48611"/>
              <a:gd name="adj2" fmla="val 116444"/>
            </a:avLst>
          </a:prstGeom>
          <a:solidFill>
            <a:srgbClr val="FFFFFF"/>
          </a:solidFill>
          <a:ln w="41275">
            <a:solidFill>
              <a:srgbClr val="000000"/>
            </a:solidFill>
            <a:miter lim="800000"/>
            <a:headEnd/>
            <a:tailEnd/>
          </a:ln>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
        <p:nvSpPr>
          <p:cNvPr id="109570" name="Text Box 3"/>
          <p:cNvSpPr txBox="1">
            <a:spLocks noChangeArrowheads="1"/>
          </p:cNvSpPr>
          <p:nvPr/>
        </p:nvSpPr>
        <p:spPr bwMode="auto">
          <a:xfrm>
            <a:off x="974725" y="4997450"/>
            <a:ext cx="749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3600" b="1">
                <a:latin typeface="Times New Roman" charset="0"/>
                <a:ea typeface="MS PGothic" charset="-128"/>
                <a:cs typeface="Arial" charset="0"/>
              </a:rPr>
              <a:t>0    1    2    3    4    5    6    7    8    9    10</a:t>
            </a:r>
          </a:p>
        </p:txBody>
      </p:sp>
      <p:sp>
        <p:nvSpPr>
          <p:cNvPr id="109571" name="Text Box 4"/>
          <p:cNvSpPr txBox="1">
            <a:spLocks noChangeArrowheads="1"/>
          </p:cNvSpPr>
          <p:nvPr/>
        </p:nvSpPr>
        <p:spPr bwMode="auto">
          <a:xfrm>
            <a:off x="1163638" y="249238"/>
            <a:ext cx="7345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5400" b="1">
                <a:solidFill>
                  <a:schemeClr val="bg1"/>
                </a:solidFill>
                <a:latin typeface="Trebuchet MS" charset="0"/>
                <a:ea typeface="MS PGothic" charset="-128"/>
                <a:cs typeface="Arial" charset="0"/>
              </a:rPr>
              <a:t>How stressed are you?</a:t>
            </a:r>
          </a:p>
        </p:txBody>
      </p:sp>
      <p:pic>
        <p:nvPicPr>
          <p:cNvPr id="1095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10334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743200"/>
            <a:ext cx="917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667000"/>
            <a:ext cx="1023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Text Box 8"/>
          <p:cNvSpPr txBox="1">
            <a:spLocks noChangeArrowheads="1"/>
          </p:cNvSpPr>
          <p:nvPr/>
        </p:nvSpPr>
        <p:spPr bwMode="auto">
          <a:xfrm>
            <a:off x="4441825" y="6194425"/>
            <a:ext cx="432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CA" altLang="en-US" sz="2000">
                <a:latin typeface="Arial" charset="0"/>
                <a:cs typeface="Arial" charset="0"/>
              </a:rPr>
              <a:t>Downloadable from www.drcheng.ca</a:t>
            </a:r>
            <a:endParaRPr lang="en-US" altLang="en-US" sz="2000">
              <a:latin typeface="Arial" charset="0"/>
              <a:cs typeface="Arial" charset="0"/>
            </a:endParaRPr>
          </a:p>
        </p:txBody>
      </p:sp>
      <p:pic>
        <p:nvPicPr>
          <p:cNvPr id="10957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667000"/>
            <a:ext cx="9715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649538"/>
            <a:ext cx="982663"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8" name="Line 11"/>
          <p:cNvSpPr>
            <a:spLocks noChangeShapeType="1"/>
          </p:cNvSpPr>
          <p:nvPr/>
        </p:nvSpPr>
        <p:spPr bwMode="auto">
          <a:xfrm>
            <a:off x="4572000" y="4114800"/>
            <a:ext cx="0" cy="68580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2"/>
          <p:cNvSpPr txBox="1">
            <a:spLocks noChangeArrowheads="1"/>
          </p:cNvSpPr>
          <p:nvPr/>
        </p:nvSpPr>
        <p:spPr bwMode="auto">
          <a:xfrm>
            <a:off x="457200" y="122238"/>
            <a:ext cx="7543800" cy="1295400"/>
          </a:xfrm>
          <a:prstGeom prst="rect">
            <a:avLst/>
          </a:prstGeom>
          <a:noFill/>
          <a:ln w="9525">
            <a:noFill/>
            <a:miter lim="800000"/>
            <a:headEnd/>
            <a:tailEnd/>
          </a:ln>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3900" b="1" smtClean="0">
                <a:solidFill>
                  <a:schemeClr val="tx2"/>
                </a:solidFill>
                <a:effectLst>
                  <a:outerShdw blurRad="38100" dist="38100" dir="2700000" algn="tl">
                    <a:srgbClr val="C0C0C0"/>
                  </a:outerShdw>
                </a:effectLst>
              </a:rPr>
              <a:t>How anxious / stressed are you feeling?</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AutoShape 2"/>
          <p:cNvSpPr>
            <a:spLocks noChangeArrowheads="1"/>
          </p:cNvSpPr>
          <p:nvPr/>
        </p:nvSpPr>
        <p:spPr bwMode="auto">
          <a:xfrm>
            <a:off x="1066800" y="4267200"/>
            <a:ext cx="7315200" cy="381000"/>
          </a:xfrm>
          <a:prstGeom prst="leftRightArrow">
            <a:avLst>
              <a:gd name="adj1" fmla="val 48611"/>
              <a:gd name="adj2" fmla="val 116444"/>
            </a:avLst>
          </a:prstGeom>
          <a:solidFill>
            <a:srgbClr val="FFFFFF"/>
          </a:solidFill>
          <a:ln w="41275">
            <a:solidFill>
              <a:srgbClr val="000000"/>
            </a:solidFill>
            <a:miter lim="800000"/>
            <a:headEnd/>
            <a:tailEnd/>
          </a:ln>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
        <p:nvSpPr>
          <p:cNvPr id="111618" name="Text Box 3"/>
          <p:cNvSpPr txBox="1">
            <a:spLocks noChangeArrowheads="1"/>
          </p:cNvSpPr>
          <p:nvPr/>
        </p:nvSpPr>
        <p:spPr bwMode="auto">
          <a:xfrm>
            <a:off x="974725" y="4997450"/>
            <a:ext cx="749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3600" b="1">
                <a:latin typeface="Times New Roman" charset="0"/>
                <a:ea typeface="MS PGothic" charset="-128"/>
                <a:cs typeface="Arial" charset="0"/>
              </a:rPr>
              <a:t>0    1    2    3    4    5    6    7    8    9    10</a:t>
            </a:r>
          </a:p>
        </p:txBody>
      </p:sp>
      <p:sp>
        <p:nvSpPr>
          <p:cNvPr id="111619" name="Text Box 4"/>
          <p:cNvSpPr txBox="1">
            <a:spLocks noChangeArrowheads="1"/>
          </p:cNvSpPr>
          <p:nvPr/>
        </p:nvSpPr>
        <p:spPr bwMode="auto">
          <a:xfrm>
            <a:off x="1163638" y="249238"/>
            <a:ext cx="7345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5400" b="1">
                <a:solidFill>
                  <a:schemeClr val="bg1"/>
                </a:solidFill>
                <a:latin typeface="Trebuchet MS" charset="0"/>
                <a:ea typeface="MS PGothic" charset="-128"/>
                <a:cs typeface="Arial" charset="0"/>
              </a:rPr>
              <a:t>How stressed are you?</a:t>
            </a:r>
          </a:p>
        </p:txBody>
      </p:sp>
      <p:pic>
        <p:nvPicPr>
          <p:cNvPr id="1116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10334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743200"/>
            <a:ext cx="917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667000"/>
            <a:ext cx="1023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Text Box 8"/>
          <p:cNvSpPr txBox="1">
            <a:spLocks noChangeArrowheads="1"/>
          </p:cNvSpPr>
          <p:nvPr/>
        </p:nvSpPr>
        <p:spPr bwMode="auto">
          <a:xfrm>
            <a:off x="4441825" y="6194425"/>
            <a:ext cx="432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CA" altLang="en-US" sz="2000">
                <a:latin typeface="Arial" charset="0"/>
                <a:cs typeface="Arial" charset="0"/>
              </a:rPr>
              <a:t>Downloadable from www.drcheng.ca</a:t>
            </a:r>
            <a:endParaRPr lang="en-US" altLang="en-US" sz="2000">
              <a:latin typeface="Arial" charset="0"/>
              <a:cs typeface="Arial" charset="0"/>
            </a:endParaRPr>
          </a:p>
        </p:txBody>
      </p:sp>
      <p:pic>
        <p:nvPicPr>
          <p:cNvPr id="11162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667000"/>
            <a:ext cx="9715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5"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649538"/>
            <a:ext cx="982663"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6" name="Line 11"/>
          <p:cNvSpPr>
            <a:spLocks noChangeShapeType="1"/>
          </p:cNvSpPr>
          <p:nvPr/>
        </p:nvSpPr>
        <p:spPr bwMode="auto">
          <a:xfrm>
            <a:off x="4572000" y="4114800"/>
            <a:ext cx="0" cy="68580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2"/>
          <p:cNvSpPr txBox="1">
            <a:spLocks noChangeArrowheads="1"/>
          </p:cNvSpPr>
          <p:nvPr/>
        </p:nvSpPr>
        <p:spPr bwMode="auto">
          <a:xfrm>
            <a:off x="457200" y="122238"/>
            <a:ext cx="7543800" cy="2011362"/>
          </a:xfrm>
          <a:prstGeom prst="rect">
            <a:avLst/>
          </a:prstGeom>
          <a:noFill/>
          <a:ln w="9525">
            <a:noFill/>
            <a:miter lim="800000"/>
            <a:headEnd/>
            <a:tailEnd/>
          </a:ln>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3600" b="1" smtClean="0">
                <a:solidFill>
                  <a:schemeClr val="tx2"/>
                </a:solidFill>
                <a:effectLst>
                  <a:outerShdw blurRad="38100" dist="38100" dir="2700000" algn="tl">
                    <a:srgbClr val="C0C0C0"/>
                  </a:outerShdw>
                </a:effectLst>
              </a:rPr>
              <a:t>If you are feeling too stressed, then focus on soothing and calming down first…</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AutoShape 2"/>
          <p:cNvSpPr>
            <a:spLocks noChangeArrowheads="1"/>
          </p:cNvSpPr>
          <p:nvPr/>
        </p:nvSpPr>
        <p:spPr bwMode="auto">
          <a:xfrm>
            <a:off x="1066800" y="4267200"/>
            <a:ext cx="7315200" cy="381000"/>
          </a:xfrm>
          <a:prstGeom prst="leftRightArrow">
            <a:avLst>
              <a:gd name="adj1" fmla="val 48611"/>
              <a:gd name="adj2" fmla="val 116444"/>
            </a:avLst>
          </a:prstGeom>
          <a:solidFill>
            <a:srgbClr val="FFFFFF"/>
          </a:solidFill>
          <a:ln w="41275">
            <a:solidFill>
              <a:srgbClr val="000000"/>
            </a:solidFill>
            <a:miter lim="800000"/>
            <a:headEnd/>
            <a:tailEnd/>
          </a:ln>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a:latin typeface="Lucida Sans" charset="0"/>
              <a:ea typeface="MS PGothic" charset="-128"/>
              <a:cs typeface="Arial" charset="0"/>
            </a:endParaRPr>
          </a:p>
        </p:txBody>
      </p:sp>
      <p:sp>
        <p:nvSpPr>
          <p:cNvPr id="113666" name="Text Box 3"/>
          <p:cNvSpPr txBox="1">
            <a:spLocks noChangeArrowheads="1"/>
          </p:cNvSpPr>
          <p:nvPr/>
        </p:nvSpPr>
        <p:spPr bwMode="auto">
          <a:xfrm>
            <a:off x="974725" y="4997450"/>
            <a:ext cx="749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3600" b="1">
                <a:latin typeface="Times New Roman" charset="0"/>
                <a:ea typeface="MS PGothic" charset="-128"/>
                <a:cs typeface="Arial" charset="0"/>
              </a:rPr>
              <a:t>0    1    2    3    4    5    6    7    8    9    10</a:t>
            </a:r>
          </a:p>
        </p:txBody>
      </p:sp>
      <p:sp>
        <p:nvSpPr>
          <p:cNvPr id="113667" name="Text Box 4"/>
          <p:cNvSpPr txBox="1">
            <a:spLocks noChangeArrowheads="1"/>
          </p:cNvSpPr>
          <p:nvPr/>
        </p:nvSpPr>
        <p:spPr bwMode="auto">
          <a:xfrm>
            <a:off x="1163638" y="249238"/>
            <a:ext cx="7345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5400" b="1">
                <a:solidFill>
                  <a:schemeClr val="bg1"/>
                </a:solidFill>
                <a:latin typeface="Trebuchet MS" charset="0"/>
                <a:ea typeface="MS PGothic" charset="-128"/>
                <a:cs typeface="Arial" charset="0"/>
              </a:rPr>
              <a:t>How stressed are you?</a:t>
            </a:r>
          </a:p>
        </p:txBody>
      </p:sp>
      <p:pic>
        <p:nvPicPr>
          <p:cNvPr id="1136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10334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743200"/>
            <a:ext cx="917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667000"/>
            <a:ext cx="1023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1" name="Text Box 8"/>
          <p:cNvSpPr txBox="1">
            <a:spLocks noChangeArrowheads="1"/>
          </p:cNvSpPr>
          <p:nvPr/>
        </p:nvSpPr>
        <p:spPr bwMode="auto">
          <a:xfrm>
            <a:off x="4441825" y="6194425"/>
            <a:ext cx="432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CA" altLang="en-US" sz="2000">
                <a:latin typeface="Arial" charset="0"/>
                <a:cs typeface="Arial" charset="0"/>
              </a:rPr>
              <a:t>Downloadable from www.drcheng.ca</a:t>
            </a:r>
            <a:endParaRPr lang="en-US" altLang="en-US" sz="2000">
              <a:latin typeface="Arial" charset="0"/>
              <a:cs typeface="Arial" charset="0"/>
            </a:endParaRPr>
          </a:p>
        </p:txBody>
      </p:sp>
      <p:pic>
        <p:nvPicPr>
          <p:cNvPr id="11367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667000"/>
            <a:ext cx="9715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649538"/>
            <a:ext cx="982663"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4" name="Line 11"/>
          <p:cNvSpPr>
            <a:spLocks noChangeShapeType="1"/>
          </p:cNvSpPr>
          <p:nvPr/>
        </p:nvSpPr>
        <p:spPr bwMode="auto">
          <a:xfrm>
            <a:off x="4572000" y="4114800"/>
            <a:ext cx="0" cy="68580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2"/>
          <p:cNvSpPr txBox="1">
            <a:spLocks noChangeArrowheads="1"/>
          </p:cNvSpPr>
          <p:nvPr/>
        </p:nvSpPr>
        <p:spPr bwMode="auto">
          <a:xfrm>
            <a:off x="457200" y="122238"/>
            <a:ext cx="7543800" cy="2163762"/>
          </a:xfrm>
          <a:prstGeom prst="rect">
            <a:avLst/>
          </a:prstGeom>
          <a:noFill/>
          <a:ln w="9525">
            <a:noFill/>
            <a:miter lim="800000"/>
            <a:headEnd/>
            <a:tailEnd/>
          </a:ln>
          <a:effec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3900" b="1" smtClean="0">
                <a:solidFill>
                  <a:schemeClr val="tx2"/>
                </a:solidFill>
                <a:effectLst>
                  <a:outerShdw blurRad="38100" dist="38100" dir="2700000" algn="tl">
                    <a:srgbClr val="C0C0C0"/>
                  </a:outerShdw>
                </a:effectLst>
              </a:rPr>
              <a:t>If you are feeling not too stressed, that is a good time to try to problem-solve any stresses…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rtlCol="0">
            <a:normAutofit/>
          </a:bodyPr>
          <a:lstStyle/>
          <a:p>
            <a:pPr algn="r" fontAlgn="auto">
              <a:spcAft>
                <a:spcPts val="0"/>
              </a:spcAft>
              <a:defRPr/>
            </a:pPr>
            <a:r>
              <a:rPr lang="en-US" altLang="en-US" dirty="0" smtClean="0">
                <a:effectLst>
                  <a:outerShdw blurRad="38100" dist="38100" dir="2700000" algn="tl">
                    <a:srgbClr val="C0C0C0"/>
                  </a:outerShdw>
                </a:effectLst>
                <a:ea typeface="ＭＳ Ｐゴシック" charset="-128"/>
              </a:rPr>
              <a:t>Q. But where did people get their food 10,000 years ago?</a:t>
            </a:r>
            <a:endParaRPr lang="en-US" altLang="en-US" dirty="0">
              <a:effectLst>
                <a:outerShdw blurRad="38100" dist="38100" dir="2700000" algn="tl">
                  <a:srgbClr val="C0C0C0"/>
                </a:outerShdw>
              </a:effectLst>
              <a:ea typeface="ＭＳ Ｐゴシック" charset="-128"/>
            </a:endParaRPr>
          </a:p>
        </p:txBody>
      </p:sp>
      <p:sp>
        <p:nvSpPr>
          <p:cNvPr id="20482" name="Content Placeholder 2"/>
          <p:cNvSpPr>
            <a:spLocks noGrp="1"/>
          </p:cNvSpPr>
          <p:nvPr>
            <p:ph idx="1"/>
          </p:nvPr>
        </p:nvSpPr>
        <p:spPr/>
        <p:txBody>
          <a:bodyPr/>
          <a:lstStyle/>
          <a:p>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fade">
                                      <p:cBhvr>
                                        <p:cTn id="7" dur="2000"/>
                                        <p:tgtEl>
                                          <p:spTgt spid="195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rtlCol="0">
            <a:normAutofit/>
          </a:bodyPr>
          <a:lstStyle/>
          <a:p>
            <a:pPr fontAlgn="auto">
              <a:spcAft>
                <a:spcPts val="0"/>
              </a:spcAft>
              <a:defRPr/>
            </a:pPr>
            <a:r>
              <a:rPr lang="en-US" altLang="en-US" sz="4000" dirty="0">
                <a:effectLst>
                  <a:outerShdw blurRad="38100" dist="38100" dir="2700000" algn="tl">
                    <a:srgbClr val="C0C0C0"/>
                  </a:outerShdw>
                </a:effectLst>
                <a:ea typeface="ＭＳ Ｐゴシック" charset="-128"/>
              </a:rPr>
              <a:t>Dealing with problems and stresses: Problem-Solving</a:t>
            </a:r>
          </a:p>
        </p:txBody>
      </p:sp>
      <p:sp>
        <p:nvSpPr>
          <p:cNvPr id="115714" name="Rectangle 3"/>
          <p:cNvSpPr>
            <a:spLocks noGrp="1" noChangeArrowheads="1"/>
          </p:cNvSpPr>
          <p:nvPr>
            <p:ph idx="1"/>
          </p:nvPr>
        </p:nvSpPr>
        <p:spPr>
          <a:xfrm>
            <a:off x="628650" y="1825625"/>
            <a:ext cx="3714750" cy="4351338"/>
          </a:xfrm>
        </p:spPr>
        <p:txBody>
          <a:bodyPr/>
          <a:lstStyle/>
          <a:p>
            <a:r>
              <a:rPr lang="en-US" altLang="en-US" sz="2600">
                <a:ea typeface="ＭＳ Ｐゴシック" charset="-128"/>
              </a:rPr>
              <a:t>Whether or not stress caused the anxiety, it doesn'</a:t>
            </a:r>
            <a:r>
              <a:rPr lang="en-US" altLang="ja-JP" sz="2600"/>
              <a:t>t help the situation</a:t>
            </a:r>
          </a:p>
          <a:p>
            <a:r>
              <a:rPr lang="en-US" altLang="en-US" sz="2600">
                <a:ea typeface="ＭＳ Ｐゴシック" charset="-128"/>
              </a:rPr>
              <a:t>Dealing with stresses is always helpful</a:t>
            </a:r>
          </a:p>
        </p:txBody>
      </p:sp>
      <p:pic>
        <p:nvPicPr>
          <p:cNvPr id="115715" name="Picture 4" descr="232704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85900"/>
            <a:ext cx="2743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rtlCol="0">
            <a:normAutofit/>
          </a:bodyPr>
          <a:lstStyle/>
          <a:p>
            <a:pPr fontAlgn="auto">
              <a:spcAft>
                <a:spcPts val="0"/>
              </a:spcAft>
              <a:defRPr/>
            </a:pPr>
            <a:r>
              <a:rPr lang="en-US" altLang="en-US">
                <a:effectLst>
                  <a:outerShdw blurRad="38100" dist="38100" dir="2700000" algn="tl">
                    <a:srgbClr val="C0C0C0"/>
                  </a:outerShdw>
                </a:effectLst>
                <a:ea typeface="ＭＳ Ｐゴシック" charset="-128"/>
              </a:rPr>
              <a:t>Typical School Stresses</a:t>
            </a:r>
          </a:p>
        </p:txBody>
      </p:sp>
      <p:sp>
        <p:nvSpPr>
          <p:cNvPr id="117762" name="Rectangle 3"/>
          <p:cNvSpPr>
            <a:spLocks noGrp="1" noChangeArrowheads="1"/>
          </p:cNvSpPr>
          <p:nvPr>
            <p:ph idx="1"/>
          </p:nvPr>
        </p:nvSpPr>
        <p:spPr/>
        <p:txBody>
          <a:bodyPr/>
          <a:lstStyle/>
          <a:p>
            <a:r>
              <a:rPr lang="en-US" altLang="en-US">
                <a:ea typeface="ＭＳ Ｐゴシック" charset="-128"/>
              </a:rPr>
              <a:t>Teachers / academics / homework</a:t>
            </a:r>
          </a:p>
          <a:p>
            <a:r>
              <a:rPr lang="en-US" altLang="en-US">
                <a:ea typeface="ＭＳ Ｐゴシック" charset="-128"/>
              </a:rPr>
              <a:t>Friends / other students</a:t>
            </a:r>
          </a:p>
          <a:p>
            <a:endParaRPr lang="en-US" altLang="en-US">
              <a:ea typeface="ＭＳ Ｐゴシック" charset="-128"/>
            </a:endParaRPr>
          </a:p>
        </p:txBody>
      </p:sp>
      <p:pic>
        <p:nvPicPr>
          <p:cNvPr id="117763" name="Picture 4" descr="353153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657600"/>
            <a:ext cx="32004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5" descr="333443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895600"/>
            <a:ext cx="29384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rtlCol="0">
            <a:normAutofit/>
          </a:bodyPr>
          <a:lstStyle/>
          <a:p>
            <a:pPr fontAlgn="auto">
              <a:spcAft>
                <a:spcPts val="0"/>
              </a:spcAft>
              <a:defRPr/>
            </a:pPr>
            <a:r>
              <a:rPr lang="en-US" altLang="en-US">
                <a:effectLst>
                  <a:outerShdw blurRad="38100" dist="38100" dir="2700000" algn="tl">
                    <a:srgbClr val="C0C0C0"/>
                  </a:outerShdw>
                </a:effectLst>
                <a:ea typeface="ＭＳ Ｐゴシック" charset="-128"/>
              </a:rPr>
              <a:t>Typical Home Stresses</a:t>
            </a:r>
          </a:p>
        </p:txBody>
      </p:sp>
      <p:sp>
        <p:nvSpPr>
          <p:cNvPr id="119810" name="Rectangle 3"/>
          <p:cNvSpPr>
            <a:spLocks noGrp="1" noChangeArrowheads="1"/>
          </p:cNvSpPr>
          <p:nvPr>
            <p:ph idx="1"/>
          </p:nvPr>
        </p:nvSpPr>
        <p:spPr/>
        <p:txBody>
          <a:bodyPr/>
          <a:lstStyle/>
          <a:p>
            <a:r>
              <a:rPr lang="en-US" altLang="en-US">
                <a:ea typeface="ＭＳ Ｐゴシック" charset="-128"/>
              </a:rPr>
              <a:t>Stress with </a:t>
            </a:r>
          </a:p>
          <a:p>
            <a:pPr lvl="1"/>
            <a:r>
              <a:rPr lang="en-US" altLang="en-US"/>
              <a:t>Mom</a:t>
            </a:r>
          </a:p>
          <a:p>
            <a:pPr lvl="1"/>
            <a:r>
              <a:rPr lang="en-US" altLang="en-US"/>
              <a:t>Dad</a:t>
            </a:r>
          </a:p>
          <a:p>
            <a:pPr lvl="1"/>
            <a:r>
              <a:rPr lang="en-US" altLang="en-US"/>
              <a:t>Brothers</a:t>
            </a:r>
          </a:p>
          <a:p>
            <a:pPr lvl="1"/>
            <a:r>
              <a:rPr lang="en-US" altLang="en-US"/>
              <a:t>Sisters</a:t>
            </a:r>
          </a:p>
          <a:p>
            <a:pPr lvl="1"/>
            <a:r>
              <a:rPr lang="en-US" altLang="en-US"/>
              <a:t>Other relatives…</a:t>
            </a:r>
          </a:p>
        </p:txBody>
      </p:sp>
      <p:pic>
        <p:nvPicPr>
          <p:cNvPr id="119811" name="Picture 4" descr="323449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6400"/>
            <a:ext cx="36941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267200"/>
            <a:ext cx="3708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r>
              <a:rPr lang="en-US" altLang="en-US"/>
              <a:t>Problem-solving each stress</a:t>
            </a:r>
          </a:p>
        </p:txBody>
      </p:sp>
      <p:sp>
        <p:nvSpPr>
          <p:cNvPr id="157698" name="Rectangle 3"/>
          <p:cNvSpPr>
            <a:spLocks noGrp="1" noChangeArrowheads="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n-US" altLang="en-US" smtClean="0"/>
              <a:t>Stress or stressful situation: </a:t>
            </a:r>
          </a:p>
          <a:p>
            <a:pPr lvl="1" fontAlgn="auto">
              <a:spcAft>
                <a:spcPts val="0"/>
              </a:spcAft>
              <a:buFont typeface="Arial" panose="020B0604020202020204" pitchFamily="34" charset="0"/>
              <a:buChar char="•"/>
              <a:defRPr/>
            </a:pPr>
            <a:r>
              <a:rPr lang="en-US" altLang="en-US" smtClean="0"/>
              <a:t>_____________</a:t>
            </a:r>
          </a:p>
          <a:p>
            <a:pPr fontAlgn="auto">
              <a:spcAft>
                <a:spcPts val="0"/>
              </a:spcAft>
              <a:buFont typeface="Arial" panose="020B0604020202020204" pitchFamily="34" charset="0"/>
              <a:buChar char="•"/>
              <a:defRPr/>
            </a:pPr>
            <a:r>
              <a:rPr lang="en-US" altLang="en-US" smtClean="0"/>
              <a:t>What I want to see different (my goal)</a:t>
            </a:r>
          </a:p>
          <a:p>
            <a:pPr lvl="2" fontAlgn="auto">
              <a:spcAft>
                <a:spcPts val="0"/>
              </a:spcAft>
              <a:buFont typeface="Arial" panose="020B0604020202020204" pitchFamily="34" charset="0"/>
              <a:buChar char="•"/>
              <a:defRPr/>
            </a:pPr>
            <a:r>
              <a:rPr lang="en-US" altLang="en-US" smtClean="0"/>
              <a:t>_____________</a:t>
            </a:r>
          </a:p>
          <a:p>
            <a:pPr fontAlgn="auto">
              <a:spcAft>
                <a:spcPts val="0"/>
              </a:spcAft>
              <a:buFont typeface="Arial" panose="020B0604020202020204" pitchFamily="34" charset="0"/>
              <a:buChar char="•"/>
              <a:defRPr/>
            </a:pPr>
            <a:r>
              <a:rPr lang="en-US" altLang="en-US" smtClean="0"/>
              <a:t>Things I can try to deal with this stress </a:t>
            </a:r>
          </a:p>
          <a:p>
            <a:pPr lvl="1" fontAlgn="auto">
              <a:spcAft>
                <a:spcPts val="0"/>
              </a:spcAft>
              <a:buFont typeface="Arial" panose="020B0604020202020204" pitchFamily="34" charset="0"/>
              <a:buChar char="•"/>
              <a:defRPr/>
            </a:pPr>
            <a:r>
              <a:rPr lang="en-US" altLang="en-US" smtClean="0"/>
              <a:t>1. _____________</a:t>
            </a:r>
          </a:p>
          <a:p>
            <a:pPr lvl="1" fontAlgn="auto">
              <a:spcAft>
                <a:spcPts val="0"/>
              </a:spcAft>
              <a:buFont typeface="Arial" panose="020B0604020202020204" pitchFamily="34" charset="0"/>
              <a:buChar char="•"/>
              <a:defRPr/>
            </a:pPr>
            <a:r>
              <a:rPr lang="en-US" altLang="en-US" smtClean="0"/>
              <a:t>2. _____________</a:t>
            </a:r>
          </a:p>
          <a:p>
            <a:pPr lvl="1" fontAlgn="auto">
              <a:spcAft>
                <a:spcPts val="0"/>
              </a:spcAft>
              <a:buFont typeface="Arial" panose="020B0604020202020204" pitchFamily="34" charset="0"/>
              <a:buChar char="•"/>
              <a:defRPr/>
            </a:pPr>
            <a:r>
              <a:rPr lang="en-US" altLang="en-US" smtClean="0"/>
              <a:t>3. _____________</a:t>
            </a:r>
            <a:br>
              <a:rPr lang="en-US" altLang="en-US" smtClean="0"/>
            </a:br>
            <a:endParaRPr lang="en-US" altLang="en-US" smtClean="0"/>
          </a:p>
          <a:p>
            <a:pPr fontAlgn="auto">
              <a:spcAft>
                <a:spcPts val="0"/>
              </a:spcAft>
              <a:buFont typeface="Arial" panose="020B0604020202020204" pitchFamily="34" charset="0"/>
              <a:buChar char="•"/>
              <a:defRPr/>
            </a:pPr>
            <a:r>
              <a:rPr lang="en-US" altLang="en-US" smtClean="0"/>
              <a:t>	Finally -- try out a strategy until you find one that works!</a:t>
            </a:r>
          </a:p>
          <a:p>
            <a:pPr lvl="1" fontAlgn="auto">
              <a:spcAft>
                <a:spcPts val="0"/>
              </a:spcAft>
              <a:buFont typeface="Arial" panose="020B0604020202020204" pitchFamily="34" charset="0"/>
              <a:buChar char="•"/>
              <a:defRPr/>
            </a:pPr>
            <a:endParaRPr lang="en-US" alt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2" name="Rectangle 4"/>
          <p:cNvSpPr>
            <a:spLocks noGrp="1" noChangeArrowheads="1"/>
          </p:cNvSpPr>
          <p:nvPr>
            <p:ph type="ctrTitle"/>
          </p:nvPr>
        </p:nvSpPr>
        <p:spPr/>
        <p:txBody>
          <a:bodyPr rtlCol="0">
            <a:normAutofit fontScale="90000"/>
          </a:bodyPr>
          <a:lstStyle/>
          <a:p>
            <a:pPr fontAlgn="auto">
              <a:spcAft>
                <a:spcPts val="0"/>
              </a:spcAft>
              <a:defRPr/>
            </a:pPr>
            <a:r>
              <a:rPr lang="en-US" altLang="en-US" smtClean="0"/>
              <a:t>One common stress: Disagreements or conflicts with other people</a:t>
            </a:r>
            <a:endParaRPr lang="en-US" altLang="en-US"/>
          </a:p>
        </p:txBody>
      </p:sp>
      <p:sp>
        <p:nvSpPr>
          <p:cNvPr id="123906" name="Subtitle 2"/>
          <p:cNvSpPr>
            <a:spLocks noGrp="1"/>
          </p:cNvSpPr>
          <p:nvPr>
            <p:ph type="subTitle"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rtlCol="0">
            <a:normAutofit/>
          </a:bodyPr>
          <a:lstStyle/>
          <a:p>
            <a:pPr fontAlgn="auto">
              <a:spcAft>
                <a:spcPts val="0"/>
              </a:spcAft>
              <a:defRPr/>
            </a:pPr>
            <a:r>
              <a:rPr lang="en-US" altLang="en-US">
                <a:effectLst>
                  <a:outerShdw blurRad="38100" dist="38100" dir="2700000" algn="tl">
                    <a:srgbClr val="C0C0C0"/>
                  </a:outerShdw>
                </a:effectLst>
                <a:ea typeface="ＭＳ Ｐゴシック" charset="-128"/>
              </a:rPr>
              <a:t>Conflict / Disagreements</a:t>
            </a:r>
          </a:p>
        </p:txBody>
      </p:sp>
      <p:sp>
        <p:nvSpPr>
          <p:cNvPr id="125954" name="Rectangle 3"/>
          <p:cNvSpPr>
            <a:spLocks noGrp="1" noChangeArrowheads="1"/>
          </p:cNvSpPr>
          <p:nvPr>
            <p:ph idx="1"/>
          </p:nvPr>
        </p:nvSpPr>
        <p:spPr/>
        <p:txBody>
          <a:bodyPr/>
          <a:lstStyle/>
          <a:p>
            <a:r>
              <a:rPr lang="en-US" altLang="en-US" sz="2600">
                <a:ea typeface="ＭＳ Ｐゴシック" charset="-128"/>
              </a:rPr>
              <a:t>A situation where </a:t>
            </a:r>
          </a:p>
          <a:p>
            <a:pPr lvl="1"/>
            <a:r>
              <a:rPr lang="en-US" altLang="en-US" sz="2200"/>
              <a:t>One person(s) wants and expects one set of things</a:t>
            </a:r>
          </a:p>
          <a:p>
            <a:pPr lvl="1"/>
            <a:r>
              <a:rPr lang="en-US" altLang="en-US" sz="2200"/>
              <a:t>The other person(s) wants and expects a different set of things </a:t>
            </a:r>
          </a:p>
          <a:p>
            <a:r>
              <a:rPr lang="en-US" altLang="en-US" sz="2600">
                <a:ea typeface="ＭＳ Ｐゴシック" charset="-128"/>
              </a:rPr>
              <a:t>Common Issues</a:t>
            </a:r>
          </a:p>
          <a:p>
            <a:pPr lvl="1"/>
            <a:r>
              <a:rPr lang="en-US" altLang="en-US" sz="2200"/>
              <a:t>Rules at home</a:t>
            </a:r>
          </a:p>
          <a:p>
            <a:pPr lvl="1"/>
            <a:r>
              <a:rPr lang="en-US" altLang="en-US" sz="2200"/>
              <a:t>Friends</a:t>
            </a:r>
          </a:p>
          <a:p>
            <a:pPr lvl="1"/>
            <a:r>
              <a:rPr lang="en-US" altLang="en-US" sz="2200"/>
              <a:t>Control</a:t>
            </a:r>
          </a:p>
          <a:p>
            <a:pPr lvl="1"/>
            <a:r>
              <a:rPr lang="en-US" altLang="en-US" sz="2200"/>
              <a:t>Life values</a:t>
            </a:r>
          </a:p>
          <a:p>
            <a:pPr lvl="1"/>
            <a:r>
              <a:rPr lang="en-US" altLang="en-US" sz="2200"/>
              <a:t>Money</a:t>
            </a:r>
          </a:p>
          <a:p>
            <a:pPr lvl="1"/>
            <a:endParaRPr lang="en-CA" altLang="en-US" sz="2000"/>
          </a:p>
        </p:txBody>
      </p:sp>
      <p:pic>
        <p:nvPicPr>
          <p:cNvPr id="125955" name="Picture 4" descr="19308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21138"/>
            <a:ext cx="426720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p:txBody>
          <a:bodyPr rtlCol="0">
            <a:normAutofit/>
          </a:bodyPr>
          <a:lstStyle/>
          <a:p>
            <a:pPr fontAlgn="auto">
              <a:spcAft>
                <a:spcPts val="0"/>
              </a:spcAft>
              <a:defRPr/>
            </a:pPr>
            <a:r>
              <a:rPr lang="en-US">
                <a:effectLst>
                  <a:outerShdw blurRad="38100" dist="38100" dir="2700000" algn="tl">
                    <a:srgbClr val="DDDDDD"/>
                  </a:outerShdw>
                </a:effectLst>
              </a:rPr>
              <a:t>Solving Disagreements</a:t>
            </a:r>
            <a:endParaRPr lang="en-CA">
              <a:effectLst>
                <a:outerShdw blurRad="38100" dist="38100" dir="2700000" algn="tl">
                  <a:srgbClr val="DDDDDD"/>
                </a:outerShdw>
              </a:effectLst>
            </a:endParaRPr>
          </a:p>
        </p:txBody>
      </p:sp>
      <p:sp>
        <p:nvSpPr>
          <p:cNvPr id="128002" name="Rectangle 3"/>
          <p:cNvSpPr>
            <a:spLocks noGrp="1" noChangeArrowheads="1"/>
          </p:cNvSpPr>
          <p:nvPr>
            <p:ph idx="1"/>
          </p:nvPr>
        </p:nvSpPr>
        <p:spPr/>
        <p:txBody>
          <a:bodyPr/>
          <a:lstStyle/>
          <a:p>
            <a:r>
              <a:rPr lang="en-US" altLang="en-US" sz="2600">
                <a:ea typeface="ＭＳ Ｐゴシック" charset="-128"/>
              </a:rPr>
              <a:t>What does each person want or expect?</a:t>
            </a:r>
          </a:p>
          <a:p>
            <a:r>
              <a:rPr lang="en-US" altLang="en-US" sz="2600">
                <a:ea typeface="ＭＳ Ｐゴシック" charset="-128"/>
              </a:rPr>
              <a:t>Is it reasonable what each person wants?</a:t>
            </a:r>
          </a:p>
          <a:p>
            <a:r>
              <a:rPr lang="en-US" altLang="en-US" sz="2600">
                <a:ea typeface="ＭＳ Ｐゴシック" charset="-128"/>
              </a:rPr>
              <a:t>What do people share in common?</a:t>
            </a:r>
          </a:p>
          <a:p>
            <a:r>
              <a:rPr lang="en-US" altLang="en-US" sz="2600">
                <a:ea typeface="ＭＳ Ｐゴシック" charset="-128"/>
              </a:rPr>
              <a:t>Negotiate and compromise!</a:t>
            </a:r>
          </a:p>
          <a:p>
            <a:pPr lvl="1">
              <a:buFont typeface="Wingdings" charset="2"/>
              <a:buNone/>
            </a:pPr>
            <a:endParaRPr lang="en-US" altLang="en-US" sz="600"/>
          </a:p>
          <a:p>
            <a:pPr>
              <a:buFont typeface="Wingdings" charset="2"/>
              <a:buNone/>
            </a:pPr>
            <a:endParaRPr lang="en-US" altLang="en-US" sz="2600">
              <a:ea typeface="ＭＳ Ｐゴシック" charset="-128"/>
            </a:endParaRPr>
          </a:p>
          <a:p>
            <a:pPr algn="r">
              <a:buFont typeface="Wingdings" charset="2"/>
              <a:buNone/>
            </a:pPr>
            <a:endParaRPr lang="en-CA" altLang="en-US" sz="1900">
              <a:ea typeface="ＭＳ Ｐゴシック" charset="-128"/>
            </a:endParaRPr>
          </a:p>
        </p:txBody>
      </p:sp>
      <p:pic>
        <p:nvPicPr>
          <p:cNvPr id="128003" name="Picture 5" descr="19308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21138"/>
            <a:ext cx="426720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idx="4294967295"/>
          </p:nvPr>
        </p:nvSpPr>
        <p:spPr>
          <a:xfrm>
            <a:off x="0" y="122238"/>
            <a:ext cx="7543800" cy="1295400"/>
          </a:xfrm>
        </p:spPr>
        <p:txBody>
          <a:bodyPr rtlCol="0">
            <a:normAutofit/>
          </a:bodyPr>
          <a:lstStyle/>
          <a:p>
            <a:pPr fontAlgn="auto">
              <a:spcAft>
                <a:spcPts val="0"/>
              </a:spcAft>
              <a:defRPr/>
            </a:pPr>
            <a:r>
              <a:rPr lang="en-US" altLang="en-US">
                <a:effectLst>
                  <a:outerShdw blurRad="38100" dist="38100" dir="2700000" algn="tl">
                    <a:srgbClr val="C0C0C0"/>
                  </a:outerShdw>
                </a:effectLst>
                <a:ea typeface="ＭＳ Ｐゴシック" charset="-128"/>
              </a:rPr>
              <a:t>Negotiation/Compromise</a:t>
            </a:r>
          </a:p>
        </p:txBody>
      </p:sp>
      <p:graphicFrame>
        <p:nvGraphicFramePr>
          <p:cNvPr id="705572" name="Group 36"/>
          <p:cNvGraphicFramePr>
            <a:graphicFrameLocks noGrp="1"/>
          </p:cNvGraphicFramePr>
          <p:nvPr>
            <p:ph idx="4294967295"/>
          </p:nvPr>
        </p:nvGraphicFramePr>
        <p:xfrm>
          <a:off x="609600" y="1752600"/>
          <a:ext cx="8534400" cy="3962401"/>
        </p:xfrm>
        <a:graphic>
          <a:graphicData uri="http://schemas.openxmlformats.org/drawingml/2006/table">
            <a:tbl>
              <a:tblPr/>
              <a:tblGrid>
                <a:gridCol w="2844800"/>
                <a:gridCol w="2844800"/>
                <a:gridCol w="2844800"/>
              </a:tblGrid>
              <a:tr h="873125">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charset="2"/>
                        <a:buNone/>
                        <a:tabLst/>
                      </a:pPr>
                      <a:r>
                        <a:rPr kumimoji="0" lang="en-US" sz="2200" b="1" i="0" u="none" strike="noStrike" cap="none" normalizeH="0" baseline="0">
                          <a:ln>
                            <a:noFill/>
                          </a:ln>
                          <a:solidFill>
                            <a:schemeClr val="tx1"/>
                          </a:solidFill>
                          <a:effectLst/>
                          <a:latin typeface="Arial" charset="0"/>
                          <a:ea typeface="Arial" charset="0"/>
                          <a:cs typeface="Arial" charset="0"/>
                        </a:rPr>
                        <a:t>Wishes or Expectations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charset="2"/>
                        <a:buNone/>
                        <a:tabLst/>
                      </a:pPr>
                      <a:r>
                        <a:rPr kumimoji="0" lang="en-US" sz="2200" b="0" i="0" u="none" strike="noStrike" cap="none" normalizeH="0" baseline="0">
                          <a:ln>
                            <a:noFill/>
                          </a:ln>
                          <a:solidFill>
                            <a:schemeClr val="tx1"/>
                          </a:solidFill>
                          <a:effectLst/>
                          <a:latin typeface="Arial" charset="0"/>
                          <a:ea typeface="Arial" charset="0"/>
                          <a:cs typeface="Arial" charset="0"/>
                        </a:rPr>
                        <a:t>What person A wants?</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charset="2"/>
                        <a:buNone/>
                        <a:tabLst/>
                      </a:pPr>
                      <a:r>
                        <a:rPr kumimoji="0" lang="en-US" sz="2200" b="0" i="0" u="none" strike="noStrike" cap="none" normalizeH="0" baseline="0">
                          <a:ln>
                            <a:noFill/>
                          </a:ln>
                          <a:solidFill>
                            <a:schemeClr val="tx1"/>
                          </a:solidFill>
                          <a:effectLst/>
                          <a:latin typeface="Arial" charset="0"/>
                          <a:ea typeface="Arial" charset="0"/>
                          <a:cs typeface="Arial" charset="0"/>
                        </a:rPr>
                        <a:t>What person B wants?</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charset="2"/>
                        <a:buNone/>
                        <a:tabLst/>
                      </a:pPr>
                      <a:r>
                        <a:rPr kumimoji="0" lang="en-US" sz="2200" b="1" i="0" u="none" strike="noStrike" cap="none" normalizeH="0" baseline="0">
                          <a:ln>
                            <a:noFill/>
                          </a:ln>
                          <a:solidFill>
                            <a:schemeClr val="tx1"/>
                          </a:solidFill>
                          <a:effectLst/>
                          <a:latin typeface="Arial" charset="0"/>
                          <a:ea typeface="Arial" charset="0"/>
                          <a:cs typeface="Arial" charset="0"/>
                        </a:rPr>
                        <a:t>Common Wishes or Expectations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charset="2"/>
                        <a:buNone/>
                        <a:tabLst/>
                      </a:pPr>
                      <a:r>
                        <a:rPr kumimoji="0" lang="en-US" sz="2200" b="0" i="0" u="none" strike="noStrike" cap="none" normalizeH="0" baseline="0">
                          <a:ln>
                            <a:noFill/>
                          </a:ln>
                          <a:solidFill>
                            <a:schemeClr val="tx1"/>
                          </a:solidFill>
                          <a:effectLst/>
                          <a:latin typeface="Arial" charset="0"/>
                          <a:ea typeface="Arial" charset="0"/>
                          <a:cs typeface="Arial" charset="0"/>
                        </a:rPr>
                        <a:t>What both person A and B want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144588">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charset="2"/>
                        <a:buNone/>
                        <a:tabLst/>
                      </a:pPr>
                      <a:r>
                        <a:rPr kumimoji="0" lang="en-US" sz="2200" b="1" i="0" u="none" strike="noStrike" cap="none" normalizeH="0" baseline="0">
                          <a:ln>
                            <a:noFill/>
                          </a:ln>
                          <a:solidFill>
                            <a:schemeClr val="tx1"/>
                          </a:solidFill>
                          <a:effectLst/>
                          <a:latin typeface="Arial" charset="0"/>
                          <a:ea typeface="Arial" charset="0"/>
                          <a:cs typeface="Arial" charset="0"/>
                        </a:rPr>
                        <a:t>Compromise</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charset="2"/>
                        <a:buNone/>
                        <a:tabLst/>
                      </a:pPr>
                      <a:r>
                        <a:rPr kumimoji="0" lang="en-US" sz="2200" b="0" i="0" u="none" strike="noStrike" cap="none" normalizeH="0" baseline="0">
                          <a:ln>
                            <a:noFill/>
                          </a:ln>
                          <a:solidFill>
                            <a:schemeClr val="tx1"/>
                          </a:solidFill>
                          <a:effectLst/>
                          <a:latin typeface="Arial" charset="0"/>
                          <a:ea typeface="Arial" charset="0"/>
                          <a:cs typeface="Arial" charset="0"/>
                        </a:rPr>
                        <a:t>What person A is willing to do or offer</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charset="2"/>
                        <a:buNone/>
                        <a:tabLst/>
                      </a:pPr>
                      <a:r>
                        <a:rPr kumimoji="0" lang="en-US" sz="2200" b="0" i="0" u="none" strike="noStrike" cap="none" normalizeH="0" baseline="0">
                          <a:ln>
                            <a:noFill/>
                          </a:ln>
                          <a:solidFill>
                            <a:schemeClr val="tx1"/>
                          </a:solidFill>
                          <a:effectLst/>
                          <a:latin typeface="Arial" charset="0"/>
                          <a:ea typeface="Arial" charset="0"/>
                          <a:cs typeface="Arial" charset="0"/>
                        </a:rPr>
                        <a:t>What person B is willing to do or offer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6175">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charset="2"/>
                        <a:buNone/>
                        <a:tabLst/>
                      </a:pPr>
                      <a:r>
                        <a:rPr kumimoji="0" lang="en-US" sz="2200" b="1" i="0" u="none" strike="noStrike" cap="none" normalizeH="0" baseline="0">
                          <a:ln>
                            <a:noFill/>
                          </a:ln>
                          <a:solidFill>
                            <a:schemeClr val="tx1"/>
                          </a:solidFill>
                          <a:effectLst/>
                          <a:latin typeface="Arial" charset="0"/>
                          <a:ea typeface="Arial" charset="0"/>
                          <a:cs typeface="Arial" charset="0"/>
                        </a:rPr>
                        <a:t>Limits </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charset="2"/>
                        <a:buNone/>
                        <a:tabLst/>
                      </a:pPr>
                      <a:r>
                        <a:rPr kumimoji="0" lang="en-US" sz="2200" b="0" i="0" u="none" strike="noStrike" cap="none" normalizeH="0" baseline="0">
                          <a:ln>
                            <a:noFill/>
                          </a:ln>
                          <a:solidFill>
                            <a:schemeClr val="tx1"/>
                          </a:solidFill>
                          <a:effectLst/>
                          <a:latin typeface="Arial" charset="0"/>
                          <a:ea typeface="Arial" charset="0"/>
                          <a:cs typeface="Arial" charset="0"/>
                        </a:rPr>
                        <a:t>Be assertive*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0000"/>
                        <a:buFont typeface="Wingdings" charset="2"/>
                        <a:buNone/>
                        <a:tabLst/>
                      </a:pPr>
                      <a:r>
                        <a:rPr kumimoji="0" lang="en-US" sz="2200" b="0" i="0" u="none" strike="noStrike" cap="none" normalizeH="0" baseline="0">
                          <a:ln>
                            <a:noFill/>
                          </a:ln>
                          <a:solidFill>
                            <a:schemeClr val="tx1"/>
                          </a:solidFill>
                          <a:effectLst/>
                          <a:latin typeface="Arial" charset="0"/>
                          <a:ea typeface="Arial" charset="0"/>
                          <a:cs typeface="Arial" charset="0"/>
                        </a:rPr>
                        <a:t>Be assertive*</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072" name="Text Box 37"/>
          <p:cNvSpPr txBox="1">
            <a:spLocks noChangeArrowheads="1"/>
          </p:cNvSpPr>
          <p:nvPr/>
        </p:nvSpPr>
        <p:spPr bwMode="auto">
          <a:xfrm>
            <a:off x="381000" y="6172200"/>
            <a:ext cx="799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2400" b="1">
                <a:latin typeface="Lucida Sans" charset="0"/>
                <a:ea typeface="MS PGothic" charset="-128"/>
                <a:cs typeface="Arial" charset="0"/>
              </a:rPr>
              <a:t>*Parents may impose Limits and Consequences</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ctrTitle"/>
          </p:nvPr>
        </p:nvSpPr>
        <p:spPr/>
        <p:txBody>
          <a:bodyPr/>
          <a:lstStyle/>
          <a:p>
            <a:r>
              <a:rPr lang="en-US" altLang="en-US"/>
              <a:t>Distraction and Calming Strategies</a:t>
            </a:r>
          </a:p>
        </p:txBody>
      </p:sp>
      <p:sp>
        <p:nvSpPr>
          <p:cNvPr id="132098" name="Rectangle 4"/>
          <p:cNvSpPr>
            <a:spLocks noGrp="1" noChangeArrowheads="1"/>
          </p:cNvSpPr>
          <p:nvPr>
            <p:ph type="subTitle" idx="1"/>
          </p:nvPr>
        </p:nvSpPr>
        <p:spPr/>
        <p:txBody>
          <a:bodyPr/>
          <a:lstStyle/>
          <a:p>
            <a:r>
              <a:rPr lang="en-US" altLang="en-US"/>
              <a:t>Getting calmed down helps you feel better so that you can better deal with the underlying issue</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ChangeArrowheads="1"/>
          </p:cNvSpPr>
          <p:nvPr/>
        </p:nvSpPr>
        <p:spPr bwMode="auto">
          <a:xfrm>
            <a:off x="1066800" y="161925"/>
            <a:ext cx="7043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a:latin typeface="Trebuchet MS" charset="0"/>
                <a:cs typeface="Arial" charset="0"/>
              </a:rPr>
              <a:t>Take Deep Breaths</a:t>
            </a:r>
          </a:p>
          <a:p>
            <a:pPr algn="ctr" eaLnBrk="1" hangingPunct="1">
              <a:lnSpc>
                <a:spcPct val="100000"/>
              </a:lnSpc>
              <a:spcBef>
                <a:spcPct val="0"/>
              </a:spcBef>
              <a:buFontTx/>
              <a:buNone/>
            </a:pPr>
            <a:r>
              <a:rPr lang="en-US" altLang="en-US" sz="3600">
                <a:latin typeface="Trebuchet MS" charset="0"/>
                <a:cs typeface="Arial" charset="0"/>
              </a:rPr>
              <a:t>(e.g. mindfulness meditation)</a:t>
            </a:r>
            <a:endParaRPr lang="en-US" altLang="en-US" sz="3600">
              <a:latin typeface="Trebuchet MS" charset="0"/>
              <a:ea typeface="MS PGothic" charset="-128"/>
              <a:cs typeface="Arial" charset="0"/>
            </a:endParaRPr>
          </a:p>
        </p:txBody>
      </p:sp>
      <p:pic>
        <p:nvPicPr>
          <p:cNvPr id="134146" name="Picture 3" descr="http://static.arttoday.com/thb/thb6/CL/artineed/health_medical/head_nose_bw_001/15093818.thb.jpg?01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48000"/>
            <a:ext cx="26082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2172</TotalTime>
  <Words>5120</Words>
  <Application>Microsoft Macintosh PowerPoint</Application>
  <PresentationFormat>On-screen Show (4:3)</PresentationFormat>
  <Paragraphs>657</Paragraphs>
  <Slides>122</Slides>
  <Notes>75</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122</vt:i4>
      </vt:variant>
    </vt:vector>
  </HeadingPairs>
  <TitlesOfParts>
    <vt:vector size="140" baseType="lpstr">
      <vt:lpstr>Calibri</vt:lpstr>
      <vt:lpstr>Calibri Bold</vt:lpstr>
      <vt:lpstr>Calibri Light</vt:lpstr>
      <vt:lpstr>Corbel</vt:lpstr>
      <vt:lpstr>Lucida Sans</vt:lpstr>
      <vt:lpstr>MS PGothic</vt:lpstr>
      <vt:lpstr>ＭＳ Ｐゴシック</vt:lpstr>
      <vt:lpstr>Tahoma</vt:lpstr>
      <vt:lpstr>Times</vt:lpstr>
      <vt:lpstr>Times New Roman</vt:lpstr>
      <vt:lpstr>Trebuchet MS</vt:lpstr>
      <vt:lpstr>Verdana</vt:lpstr>
      <vt:lpstr>Wingdings</vt:lpstr>
      <vt:lpstr>ヒラギノ明朝 ProN W3</vt:lpstr>
      <vt:lpstr>ヒラギノ角ゴ ProN W3</vt:lpstr>
      <vt:lpstr>Arial</vt:lpstr>
      <vt:lpstr>Office Theme</vt:lpstr>
      <vt:lpstr>Image</vt:lpstr>
      <vt:lpstr>Coping with Anxiety:  Information for Children/Youth and Parents/Caregivers</vt:lpstr>
      <vt:lpstr>About this Presentation</vt:lpstr>
      <vt:lpstr>When do normal worries become a disorder?</vt:lpstr>
      <vt:lpstr>Main types of Anxiety Disorders  </vt:lpstr>
      <vt:lpstr>How common are anxiety disorders</vt:lpstr>
      <vt:lpstr>Why Do We Have Anxiety?</vt:lpstr>
      <vt:lpstr>Q. Where do you get your food from nowadays?</vt:lpstr>
      <vt:lpstr>A. The fridge. Or grocery stores. Where we get our food nowadays!</vt:lpstr>
      <vt:lpstr>Q. But where did people get their food 10,000 years ago?</vt:lpstr>
      <vt:lpstr>A. We survived in the wild… We hunted or gathered our food..</vt:lpstr>
      <vt:lpstr>To survive in the wild…</vt:lpstr>
      <vt:lpstr>To survive in the wild…</vt:lpstr>
      <vt:lpstr>Q. What would happen if you had absolutely no fear at all?</vt:lpstr>
      <vt:lpstr>A. Having absolutely no fear at all can get you into big trouble!</vt:lpstr>
      <vt:lpstr>Balance is the key</vt:lpstr>
      <vt:lpstr>What happens in the body during anxiety / stress?</vt:lpstr>
      <vt:lpstr>Nature gave our brains an alarm to help us deal with dangers...</vt:lpstr>
      <vt:lpstr>Our body’s alarm will go off in times of danger, like a sabre tooth tiger jumping out at us… </vt:lpstr>
      <vt:lpstr>Q. What are the main ways our body reacts to danger?</vt:lpstr>
      <vt:lpstr>Q. What are the main ways our body reacts to danger?</vt:lpstr>
      <vt:lpstr>A. We are wired to try different strategies to deal with danger… …</vt:lpstr>
      <vt:lpstr>What happens in the brain? </vt:lpstr>
      <vt:lpstr>Why is anxiety so common these days?</vt:lpstr>
      <vt:lpstr>What makes us feel safe?</vt:lpstr>
      <vt:lpstr>What else do we need for mental health and resiliency?  Let’s take a look at our history as human beings on this planet…</vt:lpstr>
      <vt:lpstr>Our history as humans…</vt:lpstr>
      <vt:lpstr>How things have changed…</vt:lpstr>
      <vt:lpstr>As a result, human beings are hard-wired to require…</vt:lpstr>
      <vt:lpstr>As a result, child/youth are hard-wired to require…</vt:lpstr>
      <vt:lpstr>Evidence confirms that adult-child relationships are key</vt:lpstr>
      <vt:lpstr>Nature is essential for health</vt:lpstr>
      <vt:lpstr>How things have changed…</vt:lpstr>
      <vt:lpstr>As a result (of modern society), many adults are disconnected and over-connected to things that do not provide happiness…</vt:lpstr>
      <vt:lpstr>As a result (of modern society), many children/youth are disconnected and over-connected to things that do not provide happiness…</vt:lpstr>
      <vt:lpstr>In summary, we feel safe when…</vt:lpstr>
      <vt:lpstr>Why do so many of today’s children/youth detach from parents?</vt:lpstr>
      <vt:lpstr>Video games can make us feel unsafe</vt:lpstr>
      <vt:lpstr>Modern media such as TV can make us feel unsafe</vt:lpstr>
      <vt:lpstr>What to do if you suspect anxiety</vt:lpstr>
      <vt:lpstr>Start by seeing the family physician or paediatrician...</vt:lpstr>
      <vt:lpstr>Attachment Strategies for Anxiety</vt:lpstr>
      <vt:lpstr>Ensure strong attachments and relationships with your child</vt:lpstr>
      <vt:lpstr>How strongly does your child try to attach to you?</vt:lpstr>
      <vt:lpstr>How strongly do you try to attach to your child?</vt:lpstr>
      <vt:lpstr>Connecting through Empathy</vt:lpstr>
      <vt:lpstr>Your close (female) friend / spouse tells you about the horrible day that she is having… </vt:lpstr>
      <vt:lpstr>Your close (female) friend / spouse tells you about the horrible day that she is having… </vt:lpstr>
      <vt:lpstr>Empathy and Validation </vt:lpstr>
      <vt:lpstr>Listen for feelings, accept and validate (Connection before Direction)</vt:lpstr>
      <vt:lpstr>Avoid jumping to advice</vt:lpstr>
      <vt:lpstr>The Importance of Crying in Emotional Regulation</vt:lpstr>
      <vt:lpstr>Q. When people are emotionally overwhelmed, what is one of the most powerful ways to deal with those emotions?</vt:lpstr>
      <vt:lpstr>Q. When people are emotionally overwhelmed, what is one of the most powerful ways to deal with those emotions?</vt:lpstr>
      <vt:lpstr>Q. When we see a young child crying, do we let the child cry on their own? No… What do we do?</vt:lpstr>
      <vt:lpstr>Q. When we see a young child crying, do we let the child cry on their own? No… What do we do?</vt:lpstr>
      <vt:lpstr>Q. How do we always feel after a good cry? (i.e. usually when we are with people that care…)</vt:lpstr>
      <vt:lpstr>The problem as we get older…</vt:lpstr>
      <vt:lpstr>Anxiety can be seen as troubles grieving a loss</vt:lpstr>
      <vt:lpstr>Crying helps us through overwhelming losses… </vt:lpstr>
      <vt:lpstr>Bridge all separations</vt:lpstr>
      <vt:lpstr>Bridge all separations</vt:lpstr>
      <vt:lpstr>Q. You’re just had a great date with someone, and you want to see the other person again… What do you say?</vt:lpstr>
      <vt:lpstr>Whenever there is a separation, talk about the next reunion</vt:lpstr>
      <vt:lpstr>Whenever there is a physical separation, talk about the next reunion</vt:lpstr>
      <vt:lpstr>Whenever there is an emotional separation, talk about the next reunion</vt:lpstr>
      <vt:lpstr>When there is a reunion, ensure there is a greeting</vt:lpstr>
      <vt:lpstr>The Power of Attachment Strategies</vt:lpstr>
      <vt:lpstr>General Strategies for Anxiety</vt:lpstr>
      <vt:lpstr>Get enough sleep!</vt:lpstr>
      <vt:lpstr>Eat healthy meals</vt:lpstr>
      <vt:lpstr>Nature has been shown helpful for mental health</vt:lpstr>
      <vt:lpstr>Physical Activity</vt:lpstr>
      <vt:lpstr>Breathing Practice </vt:lpstr>
      <vt:lpstr>Excess screen time linked to mood problems</vt:lpstr>
      <vt:lpstr>For children/youth with sensory sensitivities</vt:lpstr>
      <vt:lpstr>Dealing with Stress/Anxiety</vt:lpstr>
      <vt:lpstr>Life is a balance between coping and stress </vt:lpstr>
      <vt:lpstr>Life is a balance between coping and stress </vt:lpstr>
      <vt:lpstr>Q. What happens when  demands/stresses &gt;&gt; coping? </vt:lpstr>
      <vt:lpstr>The overwhelmed individual may have:</vt:lpstr>
      <vt:lpstr>Reduce Stress / Improve Coping</vt:lpstr>
      <vt:lpstr>Coping with Anxiety: School Strategies</vt:lpstr>
      <vt:lpstr>There are many things that the school can do to support your child…</vt:lpstr>
      <vt:lpstr>What the Person with Anxiety Can Do</vt:lpstr>
      <vt:lpstr>PowerPoint Presentation</vt:lpstr>
      <vt:lpstr>PowerPoint Presentation</vt:lpstr>
      <vt:lpstr>PowerPoint Presentation</vt:lpstr>
      <vt:lpstr>PowerPoint Presentation</vt:lpstr>
      <vt:lpstr>PowerPoint Presentation</vt:lpstr>
      <vt:lpstr>Dealing with problems and stresses: Problem-Solving</vt:lpstr>
      <vt:lpstr>Typical School Stresses</vt:lpstr>
      <vt:lpstr>Typical Home Stresses</vt:lpstr>
      <vt:lpstr>Problem-solving each stress</vt:lpstr>
      <vt:lpstr>One common stress: Disagreements or conflicts with other people</vt:lpstr>
      <vt:lpstr>Conflict / Disagreements</vt:lpstr>
      <vt:lpstr>Solving Disagreements</vt:lpstr>
      <vt:lpstr>Negotiation/Compromise</vt:lpstr>
      <vt:lpstr>Distraction and Calming Strategies</vt:lpstr>
      <vt:lpstr>PowerPoint Presentation</vt:lpstr>
      <vt:lpstr>PowerPoint Presentation</vt:lpstr>
      <vt:lpstr>PowerPoint Presentation</vt:lpstr>
      <vt:lpstr>PowerPoint Presentation</vt:lpstr>
      <vt:lpstr>PowerPoint Presentation</vt:lpstr>
      <vt:lpstr>PowerPoint Presentation</vt:lpstr>
      <vt:lpstr>(Cognitive) Behavioural Strategies</vt:lpstr>
      <vt:lpstr>CBT Strategies</vt:lpstr>
      <vt:lpstr>Gradual exposure</vt:lpstr>
      <vt:lpstr>Exposure Hierarchy</vt:lpstr>
      <vt:lpstr>Behavioural Hierarchy is Doing it Step by Step</vt:lpstr>
      <vt:lpstr>Step by Step Approach for Public Speaking </vt:lpstr>
      <vt:lpstr>Counselling/Therapy for Anxiety</vt:lpstr>
      <vt:lpstr>For mild anxiety</vt:lpstr>
      <vt:lpstr>For moderate to severe </vt:lpstr>
      <vt:lpstr>Therapy and Counseling </vt:lpstr>
      <vt:lpstr>Medications for Anxiety </vt:lpstr>
      <vt:lpstr>Medications</vt:lpstr>
      <vt:lpstr>Medications</vt:lpstr>
      <vt:lpstr>Medications</vt:lpstr>
      <vt:lpstr>Summary</vt:lpstr>
      <vt:lpstr>For more information </vt:lpstr>
      <vt:lpstr>For more information </vt:lpstr>
      <vt:lpstr>Any Questions?</vt:lpstr>
    </vt:vector>
  </TitlesOfParts>
  <Company>cheo</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Cheng</dc:creator>
  <cp:lastModifiedBy>Michael Cheng</cp:lastModifiedBy>
  <cp:revision>132</cp:revision>
  <dcterms:created xsi:type="dcterms:W3CDTF">2012-12-20T08:16:05Z</dcterms:created>
  <dcterms:modified xsi:type="dcterms:W3CDTF">2016-07-13T18:58:26Z</dcterms:modified>
</cp:coreProperties>
</file>